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303" r:id="rId8"/>
    <p:sldId id="304" r:id="rId9"/>
    <p:sldId id="278" r:id="rId10"/>
    <p:sldId id="264" r:id="rId11"/>
    <p:sldId id="311" r:id="rId12"/>
    <p:sldId id="265" r:id="rId13"/>
    <p:sldId id="266" r:id="rId14"/>
    <p:sldId id="267" r:id="rId15"/>
    <p:sldId id="310" r:id="rId16"/>
    <p:sldId id="268" r:id="rId17"/>
    <p:sldId id="269" r:id="rId18"/>
    <p:sldId id="270" r:id="rId19"/>
    <p:sldId id="271" r:id="rId20"/>
    <p:sldId id="272" r:id="rId21"/>
    <p:sldId id="294" r:id="rId22"/>
    <p:sldId id="295" r:id="rId23"/>
    <p:sldId id="273" r:id="rId24"/>
    <p:sldId id="274" r:id="rId25"/>
    <p:sldId id="312" r:id="rId26"/>
    <p:sldId id="275" r:id="rId27"/>
    <p:sldId id="293" r:id="rId28"/>
    <p:sldId id="297" r:id="rId29"/>
    <p:sldId id="280" r:id="rId30"/>
    <p:sldId id="287" r:id="rId31"/>
    <p:sldId id="286" r:id="rId32"/>
    <p:sldId id="296" r:id="rId33"/>
    <p:sldId id="298" r:id="rId34"/>
    <p:sldId id="299" r:id="rId35"/>
    <p:sldId id="313" r:id="rId36"/>
    <p:sldId id="279" r:id="rId37"/>
    <p:sldId id="281" r:id="rId38"/>
    <p:sldId id="282" r:id="rId39"/>
    <p:sldId id="300" r:id="rId40"/>
    <p:sldId id="291" r:id="rId41"/>
    <p:sldId id="292" r:id="rId42"/>
    <p:sldId id="283" r:id="rId43"/>
    <p:sldId id="301" r:id="rId44"/>
    <p:sldId id="284" r:id="rId45"/>
    <p:sldId id="288" r:id="rId46"/>
    <p:sldId id="289" r:id="rId47"/>
    <p:sldId id="290" r:id="rId48"/>
    <p:sldId id="305" r:id="rId49"/>
    <p:sldId id="306" r:id="rId50"/>
    <p:sldId id="307" r:id="rId51"/>
    <p:sldId id="308" r:id="rId52"/>
    <p:sldId id="309" r:id="rId53"/>
    <p:sldId id="277" r:id="rId54"/>
    <p:sldId id="302" r:id="rId55"/>
  </p:sldIdLst>
  <p:sldSz cx="12192000" cy="6858000"/>
  <p:notesSz cx="6858000" cy="9144000"/>
  <p:embeddedFontLst>
    <p:embeddedFont>
      <p:font typeface="Centra No1" charset="0"/>
      <p:regular r:id="rId56"/>
      <p:bold r:id="rId57"/>
      <p:italic r:id="rId58"/>
      <p:boldItalic r:id="rId59"/>
    </p:embeddedFont>
    <p:embeddedFont>
      <p:font typeface="Montserrat" panose="00000500000000000000" pitchFamily="2" charset="0"/>
      <p:regular r:id="rId60"/>
      <p:bold r:id="rId61"/>
      <p:italic r:id="rId62"/>
      <p:boldItalic r:id="rId63"/>
    </p:embeddedFont>
    <p:embeddedFont>
      <p:font typeface="Montserrat ExtraBold" panose="00000900000000000000" pitchFamily="2" charset="0"/>
      <p:bold r:id="rId64"/>
      <p:boldItalic r:id="rId65"/>
    </p:embeddedFont>
    <p:embeddedFont>
      <p:font typeface="Montserrat Medium" panose="00000600000000000000" pitchFamily="2" charset="0"/>
      <p:regular r:id="rId66"/>
      <p:italic r:id="rId67"/>
    </p:embeddedFont>
    <p:embeddedFont>
      <p:font typeface="Montserrat SemiBold" panose="00000700000000000000" pitchFamily="2" charset="0"/>
      <p:bold r:id="rId68"/>
      <p:boldItalic r:id="rId69"/>
    </p:embeddedFont>
    <p:embeddedFont>
      <p:font typeface="Open Sans SemiBold" panose="020B0706030804020204" pitchFamily="34" charset="0"/>
      <p:bold r:id="rId70"/>
      <p:boldItalic r:id="rId71"/>
    </p:embeddedFont>
    <p:embeddedFont>
      <p:font typeface="Proxima Nova Rg" panose="02000506030000020004" charset="0"/>
      <p:regular r:id="rId72"/>
      <p:bold r:id="rId73"/>
      <p:italic r:id="rId74"/>
      <p:boldItalic r:id="rId75"/>
    </p:embeddedFont>
    <p:embeddedFont>
      <p:font typeface="Stag Sans" panose="020B0503040000020004" charset="0"/>
      <p:regular r:id="rId76"/>
      <p:italic r:id="rId77"/>
    </p:embeddedFont>
    <p:embeddedFont>
      <p:font typeface="Stag Sans Bold" panose="020B0803040000020004" charset="0"/>
      <p:bold r:id="rId78"/>
      <p:boldItalic r:id="rId79"/>
    </p:embeddedFont>
    <p:embeddedFont>
      <p:font typeface="Stag Sans Book" panose="020B0503040000020004" charset="0"/>
      <p:regular r:id="rId80"/>
      <p:italic r:id="rId81"/>
    </p:embeddedFont>
    <p:embeddedFont>
      <p:font typeface="Stag Sans Medium" panose="020B0603040000020004" charset="0"/>
      <p:regular r:id="rId82"/>
      <p:italic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FA6932-B255-4135-9C06-D1A6C66A3D9B}">
          <p14:sldIdLst>
            <p14:sldId id="256"/>
            <p14:sldId id="257"/>
            <p14:sldId id="258"/>
            <p14:sldId id="259"/>
            <p14:sldId id="260"/>
            <p14:sldId id="261"/>
            <p14:sldId id="303"/>
            <p14:sldId id="304"/>
            <p14:sldId id="278"/>
            <p14:sldId id="264"/>
            <p14:sldId id="311"/>
            <p14:sldId id="265"/>
            <p14:sldId id="266"/>
            <p14:sldId id="267"/>
            <p14:sldId id="310"/>
            <p14:sldId id="268"/>
            <p14:sldId id="269"/>
            <p14:sldId id="270"/>
            <p14:sldId id="271"/>
            <p14:sldId id="272"/>
            <p14:sldId id="294"/>
            <p14:sldId id="295"/>
            <p14:sldId id="273"/>
            <p14:sldId id="274"/>
            <p14:sldId id="312"/>
            <p14:sldId id="275"/>
            <p14:sldId id="293"/>
            <p14:sldId id="297"/>
          </p14:sldIdLst>
        </p14:section>
        <p14:section name="Untitled Section" id="{F13DC415-7B0A-40C6-B43C-3787D65F4FF4}">
          <p14:sldIdLst>
            <p14:sldId id="280"/>
            <p14:sldId id="287"/>
            <p14:sldId id="286"/>
            <p14:sldId id="296"/>
            <p14:sldId id="298"/>
            <p14:sldId id="299"/>
            <p14:sldId id="313"/>
            <p14:sldId id="279"/>
            <p14:sldId id="281"/>
            <p14:sldId id="282"/>
            <p14:sldId id="300"/>
            <p14:sldId id="291"/>
            <p14:sldId id="292"/>
            <p14:sldId id="283"/>
            <p14:sldId id="301"/>
            <p14:sldId id="284"/>
            <p14:sldId id="288"/>
            <p14:sldId id="289"/>
            <p14:sldId id="290"/>
            <p14:sldId id="305"/>
            <p14:sldId id="306"/>
            <p14:sldId id="307"/>
            <p14:sldId id="308"/>
            <p14:sldId id="309"/>
            <p14:sldId id="277"/>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BC22"/>
    <a:srgbClr val="3B4D96"/>
    <a:srgbClr val="E2E7FF"/>
    <a:srgbClr val="444B98"/>
    <a:srgbClr val="FFC93C"/>
    <a:srgbClr val="FFFFFF"/>
    <a:srgbClr val="6B70AD"/>
    <a:srgbClr val="7484C9"/>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71" d="100"/>
          <a:sy n="71" d="100"/>
        </p:scale>
        <p:origin x="81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 Id="rId87" Type="http://schemas.openxmlformats.org/officeDocument/2006/relationships/tableStyles" Target="tableStyles.xml"/><Relationship Id="rId61" Type="http://schemas.openxmlformats.org/officeDocument/2006/relationships/font" Target="fonts/font6.fntdata"/><Relationship Id="rId82" Type="http://schemas.openxmlformats.org/officeDocument/2006/relationships/font" Target="fonts/font2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51CF2-E561-7CFB-24DC-45714ED13C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03FB80DF-C0CB-C10B-C754-009D25489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C65573D6-D478-645C-6324-822F7B684AF4}"/>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5" name="Footer Placeholder 4">
            <a:extLst>
              <a:ext uri="{FF2B5EF4-FFF2-40B4-BE49-F238E27FC236}">
                <a16:creationId xmlns:a16="http://schemas.microsoft.com/office/drawing/2014/main" id="{DEA5FE5D-1329-0485-0D37-FD188373F34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63316A3D-B2FD-1C9D-07B7-B2E5D2B4DB43}"/>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1266547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23B3-ADB3-3802-8EBE-6F46A940AFD0}"/>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29B81656-4C91-AE94-4565-34AFA00A89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CFB2CDF-ABD5-7A0E-56FA-5D0AD99DF478}"/>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5" name="Footer Placeholder 4">
            <a:extLst>
              <a:ext uri="{FF2B5EF4-FFF2-40B4-BE49-F238E27FC236}">
                <a16:creationId xmlns:a16="http://schemas.microsoft.com/office/drawing/2014/main" id="{C9BE17F2-9BD5-2BBD-1F85-823AEEFD8C8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1B281413-92BA-A64B-1303-373605168DA4}"/>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3409833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210BBF-ABEB-406A-8573-A748E1B2AC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31A84F3E-8569-0E08-B4F1-169265C0A7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B62D2A5-5368-B2CE-F039-49F8D14BF807}"/>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5" name="Footer Placeholder 4">
            <a:extLst>
              <a:ext uri="{FF2B5EF4-FFF2-40B4-BE49-F238E27FC236}">
                <a16:creationId xmlns:a16="http://schemas.microsoft.com/office/drawing/2014/main" id="{34307000-2297-5A8F-950C-42B55A4C8A2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F476E64E-A35A-F70E-3526-83B8511B325D}"/>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3560722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794C-9544-A24A-B581-3EA1DE834D78}"/>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BEBEA2F-27A9-1B16-6FA7-BC77C4236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1425941-DA09-683B-0D56-1C616FA23077}"/>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5" name="Footer Placeholder 4">
            <a:extLst>
              <a:ext uri="{FF2B5EF4-FFF2-40B4-BE49-F238E27FC236}">
                <a16:creationId xmlns:a16="http://schemas.microsoft.com/office/drawing/2014/main" id="{3C3AF31E-1DAA-59A0-D246-C50BE426617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59DE74E2-FBF5-3EFD-D215-15D80E5F5BC9}"/>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103922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9936-9FC2-C39C-C26B-90468E7211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4B302F52-6B0E-B4E6-81D9-2D50B9AAB4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A29BC0-46CE-E944-D3F6-585D66034AC4}"/>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5" name="Footer Placeholder 4">
            <a:extLst>
              <a:ext uri="{FF2B5EF4-FFF2-40B4-BE49-F238E27FC236}">
                <a16:creationId xmlns:a16="http://schemas.microsoft.com/office/drawing/2014/main" id="{85BAFB73-B912-B043-ED92-27411B6DC0D1}"/>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68C8DA3-5733-23DC-6B18-5E5C2412AFC9}"/>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1724158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A1679-2BAA-4499-0392-3C9C1606065F}"/>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68AA1304-0C15-7563-363D-23A0B2E187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DE72EE4D-32C2-A70D-DD23-66AEFF980A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47F86CA8-5C16-3DF3-DF79-1BBECA147FB4}"/>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6" name="Footer Placeholder 5">
            <a:extLst>
              <a:ext uri="{FF2B5EF4-FFF2-40B4-BE49-F238E27FC236}">
                <a16:creationId xmlns:a16="http://schemas.microsoft.com/office/drawing/2014/main" id="{8442E7E9-F367-113B-59DC-69458DD3B4DB}"/>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C2B2274-6B37-3A63-6334-6D145E3EEB47}"/>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3616938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F2D5-8841-E9DF-C346-EC76A9D8B5E7}"/>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1CA1FB4-1505-01C3-4C73-F13F51F13F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3AC6AB-1AA7-E852-9942-43D5890A21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E04D62C8-2829-4B0F-7B1B-932791E559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A84AD8-16CD-4A47-9DAD-DB72160AE7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6F8F0029-6FBD-2F30-CA48-0C5B10060577}"/>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8" name="Footer Placeholder 7">
            <a:extLst>
              <a:ext uri="{FF2B5EF4-FFF2-40B4-BE49-F238E27FC236}">
                <a16:creationId xmlns:a16="http://schemas.microsoft.com/office/drawing/2014/main" id="{30584F95-5E4F-8427-9369-E164CFE0452D}"/>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7D805BE6-2F3A-F46D-53EA-4FEAF133E06E}"/>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1668667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F940-D137-4C7C-03E1-B6B11A700704}"/>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224EC36E-2CFA-78A3-430E-BDC43F3A1C69}"/>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4" name="Footer Placeholder 3">
            <a:extLst>
              <a:ext uri="{FF2B5EF4-FFF2-40B4-BE49-F238E27FC236}">
                <a16:creationId xmlns:a16="http://schemas.microsoft.com/office/drawing/2014/main" id="{A08F25C3-91CA-8CD2-72CB-D18D5F90CF26}"/>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C2FFCE3E-9171-585C-FE50-B5B0100BC5FD}"/>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4267634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8F1F4E-1C22-E86B-E2A6-EE551FF860CE}"/>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3" name="Footer Placeholder 2">
            <a:extLst>
              <a:ext uri="{FF2B5EF4-FFF2-40B4-BE49-F238E27FC236}">
                <a16:creationId xmlns:a16="http://schemas.microsoft.com/office/drawing/2014/main" id="{EDE1BAE2-9C27-E100-0DCE-F25F65E8DF5F}"/>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FEF097D5-99C6-90C6-4DE3-F8625F938544}"/>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2449694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18FD-57E7-4FCF-2B8C-F730EA23A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BFCCFD9F-A194-AC58-E8D2-2FAF162783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4ED898E8-BC3C-C619-4970-6F18D0F03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58F7A-71EB-5333-1F94-DE21F1CFA054}"/>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6" name="Footer Placeholder 5">
            <a:extLst>
              <a:ext uri="{FF2B5EF4-FFF2-40B4-BE49-F238E27FC236}">
                <a16:creationId xmlns:a16="http://schemas.microsoft.com/office/drawing/2014/main" id="{4A72A851-5FDA-8E0A-A98B-F67F8BDFCE6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B54A26C5-6194-4362-BE7D-6CABEDED07D1}"/>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540674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00E2E-22BF-34B9-F088-FA2F49FCBF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69ED544F-FD46-EB75-B8D7-1EF009149C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9ED9E78D-5428-32D7-DE1F-F59BF2DD7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BFA461-2018-D37E-6E71-B0F575E79513}"/>
              </a:ext>
            </a:extLst>
          </p:cNvPr>
          <p:cNvSpPr>
            <a:spLocks noGrp="1"/>
          </p:cNvSpPr>
          <p:nvPr>
            <p:ph type="dt" sz="half" idx="10"/>
          </p:nvPr>
        </p:nvSpPr>
        <p:spPr/>
        <p:txBody>
          <a:bodyPr/>
          <a:lstStyle/>
          <a:p>
            <a:fld id="{E7DBBCFF-FC1A-4EB2-8FF2-8F355FBF4A9F}" type="datetimeFigureOut">
              <a:rPr lang="en-ID" smtClean="0"/>
              <a:t>18/12/2024</a:t>
            </a:fld>
            <a:endParaRPr lang="en-ID"/>
          </a:p>
        </p:txBody>
      </p:sp>
      <p:sp>
        <p:nvSpPr>
          <p:cNvPr id="6" name="Footer Placeholder 5">
            <a:extLst>
              <a:ext uri="{FF2B5EF4-FFF2-40B4-BE49-F238E27FC236}">
                <a16:creationId xmlns:a16="http://schemas.microsoft.com/office/drawing/2014/main" id="{E6073FA5-2C7E-3537-CB33-ACC6FB00186C}"/>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EF7417A5-547A-A019-2EC7-A415DC25E9F2}"/>
              </a:ext>
            </a:extLst>
          </p:cNvPr>
          <p:cNvSpPr>
            <a:spLocks noGrp="1"/>
          </p:cNvSpPr>
          <p:nvPr>
            <p:ph type="sldNum" sz="quarter" idx="12"/>
          </p:nvPr>
        </p:nvSpPr>
        <p:spPr/>
        <p:txBody>
          <a:bodyPr/>
          <a:lstStyle/>
          <a:p>
            <a:fld id="{BC611E1D-872B-4DF0-9062-74F7FF879831}" type="slidenum">
              <a:rPr lang="en-ID" smtClean="0"/>
              <a:t>‹#›</a:t>
            </a:fld>
            <a:endParaRPr lang="en-ID"/>
          </a:p>
        </p:txBody>
      </p:sp>
    </p:spTree>
    <p:extLst>
      <p:ext uri="{BB962C8B-B14F-4D97-AF65-F5344CB8AC3E}">
        <p14:creationId xmlns:p14="http://schemas.microsoft.com/office/powerpoint/2010/main" val="313598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F18B16-312F-F6AB-669A-310C941C48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DCDC388A-7ACA-E187-4598-F958F0B5B2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3F25489-6D18-C9B1-5D08-87B05454B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DBBCFF-FC1A-4EB2-8FF2-8F355FBF4A9F}" type="datetimeFigureOut">
              <a:rPr lang="en-ID" smtClean="0"/>
              <a:t>18/12/2024</a:t>
            </a:fld>
            <a:endParaRPr lang="en-ID"/>
          </a:p>
        </p:txBody>
      </p:sp>
      <p:sp>
        <p:nvSpPr>
          <p:cNvPr id="5" name="Footer Placeholder 4">
            <a:extLst>
              <a:ext uri="{FF2B5EF4-FFF2-40B4-BE49-F238E27FC236}">
                <a16:creationId xmlns:a16="http://schemas.microsoft.com/office/drawing/2014/main" id="{5E033267-9A58-B39A-605E-E93D701C06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D"/>
          </a:p>
        </p:txBody>
      </p:sp>
      <p:sp>
        <p:nvSpPr>
          <p:cNvPr id="6" name="Slide Number Placeholder 5">
            <a:extLst>
              <a:ext uri="{FF2B5EF4-FFF2-40B4-BE49-F238E27FC236}">
                <a16:creationId xmlns:a16="http://schemas.microsoft.com/office/drawing/2014/main" id="{FE28ED3F-DF94-71C7-CEB0-B385CD17E7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611E1D-872B-4DF0-9062-74F7FF879831}" type="slidenum">
              <a:rPr lang="en-ID" smtClean="0"/>
              <a:t>‹#›</a:t>
            </a:fld>
            <a:endParaRPr lang="en-ID"/>
          </a:p>
        </p:txBody>
      </p:sp>
    </p:spTree>
    <p:extLst>
      <p:ext uri="{BB962C8B-B14F-4D97-AF65-F5344CB8AC3E}">
        <p14:creationId xmlns:p14="http://schemas.microsoft.com/office/powerpoint/2010/main" val="3974059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unesa.me/PendaftarUnesa" TargetMode="External"/><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hyperlink" Target="https://unesa.me/Kuota2024" TargetMode="External"/><Relationship Id="rId5" Type="http://schemas.openxmlformats.org/officeDocument/2006/relationships/image" Target="../media/image1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4.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hyperlink" Target="https://kip-kuliah.kemenag.go.id/" TargetMode="External"/><Relationship Id="rId3" Type="http://schemas.openxmlformats.org/officeDocument/2006/relationships/image" Target="../media/image17.png"/><Relationship Id="rId7" Type="http://schemas.openxmlformats.org/officeDocument/2006/relationships/hyperlink" Target="https://puslapdik.kemdikbud.go.id/"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14.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kip-kuliah.kemenag.go.id/" TargetMode="External"/><Relationship Id="rId5" Type="http://schemas.openxmlformats.org/officeDocument/2006/relationships/hyperlink" Target="https://puslapdik.kemdikbud.go.id/" TargetMode="Externa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kip-kuliah.kemenag.go.id/" TargetMode="External"/><Relationship Id="rId5" Type="http://schemas.openxmlformats.org/officeDocument/2006/relationships/hyperlink" Target="https://puslapdik.kemdikbud.go.id/" TargetMode="Externa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7.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4.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14.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7.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64.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building&#10;&#10;Description automatically generated">
            <a:extLst>
              <a:ext uri="{FF2B5EF4-FFF2-40B4-BE49-F238E27FC236}">
                <a16:creationId xmlns:a16="http://schemas.microsoft.com/office/drawing/2014/main" id="{E357708D-3818-54FD-EBBF-11AE6BF8FBB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2340867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11" name="Picture 10" descr="A blue triangle with black background&#10;&#10;Description automatically generated">
            <a:extLst>
              <a:ext uri="{FF2B5EF4-FFF2-40B4-BE49-F238E27FC236}">
                <a16:creationId xmlns:a16="http://schemas.microsoft.com/office/drawing/2014/main" id="{86609AC4-C9E7-5388-3951-B2B58BE6384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14" name="Picture 13" descr="A building with trees in front of it&#10;&#10;Description automatically generated">
            <a:extLst>
              <a:ext uri="{FF2B5EF4-FFF2-40B4-BE49-F238E27FC236}">
                <a16:creationId xmlns:a16="http://schemas.microsoft.com/office/drawing/2014/main" id="{757700CC-99D6-4AD9-38F3-C964EBAFBE8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Lst>
          </a:blip>
          <a:stretch>
            <a:fillRect/>
          </a:stretch>
        </p:blipFill>
        <p:spPr>
          <a:xfrm>
            <a:off x="-2" y="-2471"/>
            <a:ext cx="12191999" cy="6858000"/>
          </a:xfrm>
          <a:prstGeom prst="rect">
            <a:avLst/>
          </a:prstGeom>
        </p:spPr>
      </p:pic>
      <p:graphicFrame>
        <p:nvGraphicFramePr>
          <p:cNvPr id="5" name="Table 4">
            <a:extLst>
              <a:ext uri="{FF2B5EF4-FFF2-40B4-BE49-F238E27FC236}">
                <a16:creationId xmlns:a16="http://schemas.microsoft.com/office/drawing/2014/main" id="{48F4AEF2-60CA-C091-8B68-201316036237}"/>
              </a:ext>
            </a:extLst>
          </p:cNvPr>
          <p:cNvGraphicFramePr>
            <a:graphicFrameLocks noGrp="1"/>
          </p:cNvGraphicFramePr>
          <p:nvPr>
            <p:extLst>
              <p:ext uri="{D42A27DB-BD31-4B8C-83A1-F6EECF244321}">
                <p14:modId xmlns:p14="http://schemas.microsoft.com/office/powerpoint/2010/main" val="1339345839"/>
              </p:ext>
            </p:extLst>
          </p:nvPr>
        </p:nvGraphicFramePr>
        <p:xfrm>
          <a:off x="4712516" y="3801614"/>
          <a:ext cx="6276775" cy="1596847"/>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Bimbingan</a:t>
                      </a:r>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dan </a:t>
                      </a:r>
                      <a:r>
                        <a:rPr lang="en-ID" sz="120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Konseling</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a:t>
                      </a:r>
                      <a:r>
                        <a:rPr lang="en-ID"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nggul</a:t>
                      </a:r>
                      <a:r>
                        <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p>
                  </a:txBody>
                  <a:tcPr marL="10369" marR="10369" marT="10369" marB="0" anchor="b">
                    <a:solidFill>
                      <a:srgbClr val="E2E7FF"/>
                    </a:solidFill>
                  </a:tcPr>
                </a:tc>
                <a:extLst>
                  <a:ext uri="{0D108BD9-81ED-4DB2-BD59-A6C34878D82A}">
                    <a16:rowId xmlns:a16="http://schemas.microsoft.com/office/drawing/2014/main" val="110000559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Teknologi Pendidikan</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a:t>
                      </a:r>
                      <a:r>
                        <a:rPr lang="en-ID"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nggul</a:t>
                      </a:r>
                      <a:r>
                        <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FIBAA</a:t>
                      </a:r>
                    </a:p>
                  </a:txBody>
                  <a:tcPr marL="10369" marR="10369" marT="10369" marB="0" anchor="b">
                    <a:noFill/>
                  </a:tcPr>
                </a:tc>
                <a:extLst>
                  <a:ext uri="{0D108BD9-81ED-4DB2-BD59-A6C34878D82A}">
                    <a16:rowId xmlns:a16="http://schemas.microsoft.com/office/drawing/2014/main" val="810166371"/>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Luar Sekolah</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ID" sz="1200" u="none" strike="noStrike">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A</a:t>
                      </a:r>
                      <a:endParaRPr lang="en-ID" sz="1200" b="0" i="0" u="none" strike="noStrike">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297151895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Luar Biasa</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a:t>
                      </a:r>
                      <a:r>
                        <a:rPr lang="en-ID"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nggul</a:t>
                      </a:r>
                      <a:r>
                        <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FIBAA</a:t>
                      </a:r>
                    </a:p>
                  </a:txBody>
                  <a:tcPr marL="10369" marR="10369" marT="10369" marB="0" anchor="b">
                    <a:noFill/>
                  </a:tcPr>
                </a:tc>
                <a:extLst>
                  <a:ext uri="{0D108BD9-81ED-4DB2-BD59-A6C34878D82A}">
                    <a16:rowId xmlns:a16="http://schemas.microsoft.com/office/drawing/2014/main" val="336996147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sv-SE"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Guru Sekolah Dasar</a:t>
                      </a:r>
                      <a:endPar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FIBAA</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773377362"/>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PG-PAUD</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821345540"/>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7</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Manajemen</a:t>
                      </a:r>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Pendidikan</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a:t>
                      </a:r>
                      <a:r>
                        <a:rPr lang="en-ID"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204152765"/>
                  </a:ext>
                </a:extLst>
              </a:tr>
            </a:tbl>
          </a:graphicData>
        </a:graphic>
      </p:graphicFrame>
      <p:pic>
        <p:nvPicPr>
          <p:cNvPr id="7" name="Picture 6">
            <a:extLst>
              <a:ext uri="{FF2B5EF4-FFF2-40B4-BE49-F238E27FC236}">
                <a16:creationId xmlns:a16="http://schemas.microsoft.com/office/drawing/2014/main" id="{D48624B2-06DB-DFA6-B377-4B0364DF9B6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sp>
        <p:nvSpPr>
          <p:cNvPr id="12" name="Title 1">
            <a:extLst>
              <a:ext uri="{FF2B5EF4-FFF2-40B4-BE49-F238E27FC236}">
                <a16:creationId xmlns:a16="http://schemas.microsoft.com/office/drawing/2014/main" id="{B14B6547-E939-85B3-5D65-9EA33C115848}"/>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a:solidFill>
                  <a:srgbClr val="FFC93C"/>
                </a:solidFill>
                <a:latin typeface="Stag Sans Book" panose="020B0503040000020004" pitchFamily="34" charset="0"/>
              </a:rPr>
              <a:t>Fakultas</a:t>
            </a:r>
          </a:p>
          <a:p>
            <a:pPr>
              <a:lnSpc>
                <a:spcPct val="80000"/>
              </a:lnSpc>
            </a:pPr>
            <a:r>
              <a:rPr lang="en-US" sz="3300" i="1">
                <a:solidFill>
                  <a:srgbClr val="444B98"/>
                </a:solidFill>
                <a:latin typeface="Stag Sans Medium" panose="020B0603040000020004" pitchFamily="34" charset="0"/>
              </a:rPr>
              <a:t>Ilmu Pendidikan</a:t>
            </a:r>
          </a:p>
        </p:txBody>
      </p:sp>
      <p:pic>
        <p:nvPicPr>
          <p:cNvPr id="16" name="Picture 15" descr="A blue and white logo&#10;&#10;Description automatically generated">
            <a:extLst>
              <a:ext uri="{FF2B5EF4-FFF2-40B4-BE49-F238E27FC236}">
                <a16:creationId xmlns:a16="http://schemas.microsoft.com/office/drawing/2014/main" id="{C929C22A-9BD7-6266-5B84-A08818AAF08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254325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uilding with many windows&#10;&#10;Description automatically generated">
            <a:extLst>
              <a:ext uri="{FF2B5EF4-FFF2-40B4-BE49-F238E27FC236}">
                <a16:creationId xmlns:a16="http://schemas.microsoft.com/office/drawing/2014/main" id="{44E44712-536B-8BCD-1AEF-D3D253A96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
            <a:ext cx="12191646" cy="6857801"/>
          </a:xfrm>
          <a:prstGeom prst="rect">
            <a:avLst/>
          </a:prstGeom>
        </p:spPr>
      </p:pic>
      <p:graphicFrame>
        <p:nvGraphicFramePr>
          <p:cNvPr id="5" name="Table 4">
            <a:extLst>
              <a:ext uri="{FF2B5EF4-FFF2-40B4-BE49-F238E27FC236}">
                <a16:creationId xmlns:a16="http://schemas.microsoft.com/office/drawing/2014/main" id="{48F4AEF2-60CA-C091-8B68-201316036237}"/>
              </a:ext>
            </a:extLst>
          </p:cNvPr>
          <p:cNvGraphicFramePr>
            <a:graphicFrameLocks noGrp="1"/>
          </p:cNvGraphicFramePr>
          <p:nvPr>
            <p:extLst>
              <p:ext uri="{D42A27DB-BD31-4B8C-83A1-F6EECF244321}">
                <p14:modId xmlns:p14="http://schemas.microsoft.com/office/powerpoint/2010/main" val="481674931"/>
              </p:ext>
            </p:extLst>
          </p:nvPr>
        </p:nvGraphicFramePr>
        <p:xfrm>
          <a:off x="4712516" y="3801614"/>
          <a:ext cx="6276775" cy="316911"/>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316911">
                <a:tc>
                  <a:txBody>
                    <a:bodyPr/>
                    <a:lstStyle/>
                    <a:p>
                      <a:pPr algn="ctr"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Psikologi</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 | FIBAA</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100005593"/>
                  </a:ext>
                </a:extLst>
              </a:tr>
            </a:tbl>
          </a:graphicData>
        </a:graphic>
      </p:graphicFrame>
      <p:pic>
        <p:nvPicPr>
          <p:cNvPr id="7" name="Picture 6">
            <a:extLst>
              <a:ext uri="{FF2B5EF4-FFF2-40B4-BE49-F238E27FC236}">
                <a16:creationId xmlns:a16="http://schemas.microsoft.com/office/drawing/2014/main" id="{D48624B2-06DB-DFA6-B377-4B0364DF9B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sp>
        <p:nvSpPr>
          <p:cNvPr id="12" name="Title 1">
            <a:extLst>
              <a:ext uri="{FF2B5EF4-FFF2-40B4-BE49-F238E27FC236}">
                <a16:creationId xmlns:a16="http://schemas.microsoft.com/office/drawing/2014/main" id="{B14B6547-E939-85B3-5D65-9EA33C115848}"/>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dirty="0" err="1">
                <a:solidFill>
                  <a:srgbClr val="FFC93C"/>
                </a:solidFill>
                <a:latin typeface="Stag Sans Book" panose="020B0503040000020004" pitchFamily="34" charset="0"/>
              </a:rPr>
              <a:t>Fakultas</a:t>
            </a:r>
            <a:endParaRPr lang="en-US" sz="3300" i="1" dirty="0">
              <a:solidFill>
                <a:srgbClr val="FFC93C"/>
              </a:solidFill>
              <a:latin typeface="Stag Sans Book" panose="020B0503040000020004" pitchFamily="34" charset="0"/>
            </a:endParaRPr>
          </a:p>
          <a:p>
            <a:pPr>
              <a:lnSpc>
                <a:spcPct val="80000"/>
              </a:lnSpc>
            </a:pPr>
            <a:r>
              <a:rPr lang="en-US" sz="3300" i="1" dirty="0" err="1">
                <a:solidFill>
                  <a:srgbClr val="444B98"/>
                </a:solidFill>
                <a:latin typeface="Stag Sans Medium" panose="020B0603040000020004" pitchFamily="34" charset="0"/>
              </a:rPr>
              <a:t>Psikologi</a:t>
            </a:r>
            <a:endParaRPr lang="en-US" sz="3300" i="1" dirty="0">
              <a:solidFill>
                <a:srgbClr val="444B98"/>
              </a:solidFill>
              <a:latin typeface="Stag Sans Medium" panose="020B0603040000020004" pitchFamily="34" charset="0"/>
            </a:endParaRPr>
          </a:p>
        </p:txBody>
      </p:sp>
      <p:pic>
        <p:nvPicPr>
          <p:cNvPr id="16" name="Picture 15" descr="A blue and white logo&#10;&#10;Description automatically generated">
            <a:extLst>
              <a:ext uri="{FF2B5EF4-FFF2-40B4-BE49-F238E27FC236}">
                <a16:creationId xmlns:a16="http://schemas.microsoft.com/office/drawing/2014/main" id="{C929C22A-9BD7-6266-5B84-A08818AAF08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350367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10" name="Picture 9" descr="A blue triangle with black background&#10;&#10;Description automatically generated">
            <a:extLst>
              <a:ext uri="{FF2B5EF4-FFF2-40B4-BE49-F238E27FC236}">
                <a16:creationId xmlns:a16="http://schemas.microsoft.com/office/drawing/2014/main" id="{EA20C42C-F4FF-3B50-DC92-4B8A3572BA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9" name="Picture 8" descr="A building with a maze&#10;&#10;Description automatically generated">
            <a:extLst>
              <a:ext uri="{FF2B5EF4-FFF2-40B4-BE49-F238E27FC236}">
                <a16:creationId xmlns:a16="http://schemas.microsoft.com/office/drawing/2014/main" id="{55501178-4531-3D99-02A9-E71F615CD230}"/>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Lst>
          </a:blip>
          <a:stretch>
            <a:fillRect/>
          </a:stretch>
        </p:blipFill>
        <p:spPr>
          <a:xfrm>
            <a:off x="0" y="0"/>
            <a:ext cx="12192000" cy="6858001"/>
          </a:xfrm>
          <a:prstGeom prst="rect">
            <a:avLst/>
          </a:prstGeom>
        </p:spPr>
      </p:pic>
      <p:sp>
        <p:nvSpPr>
          <p:cNvPr id="6" name="Title 1">
            <a:extLst>
              <a:ext uri="{FF2B5EF4-FFF2-40B4-BE49-F238E27FC236}">
                <a16:creationId xmlns:a16="http://schemas.microsoft.com/office/drawing/2014/main" id="{4D758831-1956-F70E-A0C1-A5BAC1CD4783}"/>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a:solidFill>
                  <a:srgbClr val="FFC93C"/>
                </a:solidFill>
                <a:latin typeface="Stag Sans Book" panose="020B0503040000020004" pitchFamily="34" charset="0"/>
              </a:rPr>
              <a:t>Fakultas</a:t>
            </a:r>
          </a:p>
          <a:p>
            <a:pPr>
              <a:lnSpc>
                <a:spcPct val="80000"/>
              </a:lnSpc>
            </a:pPr>
            <a:r>
              <a:rPr lang="en-US" sz="3300" i="1">
                <a:solidFill>
                  <a:srgbClr val="444B98"/>
                </a:solidFill>
                <a:latin typeface="Stag Sans Medium" panose="020B0603040000020004" pitchFamily="34" charset="0"/>
              </a:rPr>
              <a:t>Bahasa dan Seni</a:t>
            </a:r>
          </a:p>
        </p:txBody>
      </p:sp>
      <p:graphicFrame>
        <p:nvGraphicFramePr>
          <p:cNvPr id="11" name="Table 10">
            <a:extLst>
              <a:ext uri="{FF2B5EF4-FFF2-40B4-BE49-F238E27FC236}">
                <a16:creationId xmlns:a16="http://schemas.microsoft.com/office/drawing/2014/main" id="{C2193437-AEDB-EFDA-9437-AC052F2C76DB}"/>
              </a:ext>
            </a:extLst>
          </p:cNvPr>
          <p:cNvGraphicFramePr>
            <a:graphicFrameLocks noGrp="1"/>
          </p:cNvGraphicFramePr>
          <p:nvPr>
            <p:extLst>
              <p:ext uri="{D42A27DB-BD31-4B8C-83A1-F6EECF244321}">
                <p14:modId xmlns:p14="http://schemas.microsoft.com/office/powerpoint/2010/main" val="1635694603"/>
              </p:ext>
            </p:extLst>
          </p:nvPr>
        </p:nvGraphicFramePr>
        <p:xfrm>
          <a:off x="5313869" y="2563364"/>
          <a:ext cx="6276775" cy="3193694"/>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it-IT"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Bahasa dan Sastra Indonesia</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10000559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Bahasa Inggris</a:t>
                      </a:r>
                    </a:p>
                  </a:txBody>
                  <a:tcPr marL="10369" marR="10369" marT="10369" marB="0" anchor="b">
                    <a:solidFill>
                      <a:schemeClr val="bg1"/>
                    </a:solid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extLst>
                  <a:ext uri="{0D108BD9-81ED-4DB2-BD59-A6C34878D82A}">
                    <a16:rowId xmlns:a16="http://schemas.microsoft.com/office/drawing/2014/main" val="810166371"/>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Bahasa Jerman</a:t>
                      </a:r>
                    </a:p>
                  </a:txBody>
                  <a:tcPr marL="10369" marR="10369" marT="10369" marB="0" anchor="b">
                    <a:solidFill>
                      <a:srgbClr val="E2E7FF"/>
                    </a:solidFill>
                  </a:tcPr>
                </a:tc>
                <a:tc>
                  <a:txBody>
                    <a:bodyPr/>
                    <a:lstStyle/>
                    <a:p>
                      <a:pPr algn="ctr" fontAlgn="b"/>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297151895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Bahasa Jepang</a:t>
                      </a:r>
                    </a:p>
                  </a:txBody>
                  <a:tcPr marL="10369" marR="10369" marT="10369" marB="0" anchor="b">
                    <a:noFill/>
                  </a:tcPr>
                </a:tc>
                <a:tc>
                  <a:txBody>
                    <a:bodyPr/>
                    <a:lstStyle/>
                    <a:p>
                      <a:pPr algn="ctr" fontAlgn="b"/>
                      <a:r>
                        <a:rPr lang="en-ID" sz="1200" u="none" strike="noStrike">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A</a:t>
                      </a:r>
                      <a:endParaRPr lang="en-ID" sz="1200" b="0" i="0" u="none" strike="noStrike">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36996147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Bahasa Jawa</a:t>
                      </a:r>
                    </a:p>
                  </a:txBody>
                  <a:tcPr marL="10369" marR="10369" marT="10369" marB="0" anchor="b">
                    <a:solidFill>
                      <a:srgbClr val="E2E7FF"/>
                    </a:solid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773377362"/>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Seni Rupa</a:t>
                      </a:r>
                    </a:p>
                  </a:txBody>
                  <a:tcPr marL="10369" marR="10369" marT="10369" marB="0" anchor="b">
                    <a:noFill/>
                  </a:tcPr>
                </a:tc>
                <a:tc>
                  <a:txBody>
                    <a:bodyPr/>
                    <a:lstStyle/>
                    <a:p>
                      <a:pPr algn="ctr" fontAlgn="b"/>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A</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84528000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7</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Seni Drama, Tari, dan Musik</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a:t>
                      </a:r>
                      <a:r>
                        <a:rPr lang="en-ID"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821345540"/>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8</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Sastra Indonesia</a:t>
                      </a:r>
                    </a:p>
                  </a:txBody>
                  <a:tcPr marL="10369" marR="10369" marT="10369" marB="0" anchor="b">
                    <a:no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204152765"/>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Sastra Inggris</a:t>
                      </a:r>
                    </a:p>
                  </a:txBody>
                  <a:tcPr marL="10369" marR="10369" marT="10369" marB="0" anchor="b">
                    <a:solidFill>
                      <a:srgbClr val="E2E7FF"/>
                    </a:solid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3037760529"/>
                  </a:ext>
                </a:extLst>
              </a:tr>
              <a:tr h="228121">
                <a:tc>
                  <a:txBody>
                    <a:bodyPr/>
                    <a:lstStyle/>
                    <a:p>
                      <a:pPr algn="ctr" fontAlgn="b"/>
                      <a:r>
                        <a:rPr lang="en-US"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10</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Sastra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Jerman</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594464011"/>
                  </a:ext>
                </a:extLst>
              </a:tr>
              <a:tr h="228121">
                <a:tc>
                  <a:txBody>
                    <a:bodyPr/>
                    <a:lstStyle/>
                    <a:p>
                      <a:pPr algn="ctr" fontAlgn="b"/>
                      <a:r>
                        <a:rPr lang="en-US"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Bahasa Mandarin</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Sekali</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2891351950"/>
                  </a:ext>
                </a:extLst>
              </a:tr>
              <a:tr h="228121">
                <a:tc>
                  <a:txBody>
                    <a:bodyPr/>
                    <a:lstStyle/>
                    <a:p>
                      <a:pPr algn="ctr" fontAlgn="b"/>
                      <a:r>
                        <a:rPr lang="en-US"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Musik</a:t>
                      </a: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Sekali</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1597989416"/>
                  </a:ext>
                </a:extLst>
              </a:tr>
              <a:tr h="228121">
                <a:tc>
                  <a:txBody>
                    <a:bodyPr/>
                    <a:lstStyle/>
                    <a:p>
                      <a:pPr algn="ctr" fontAlgn="b"/>
                      <a:r>
                        <a:rPr lang="en-US"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13</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Desain Komunikasi Visual</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Sekali</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33898474"/>
                  </a:ext>
                </a:extLst>
              </a:tr>
              <a:tr h="228121">
                <a:tc>
                  <a:txBody>
                    <a:bodyPr/>
                    <a:lstStyle/>
                    <a:p>
                      <a:pPr algn="ctr" fontAlgn="b"/>
                      <a:r>
                        <a:rPr lang="en-US"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14</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Seni Rupa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Murni</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87010036"/>
                  </a:ext>
                </a:extLst>
              </a:tr>
            </a:tbl>
          </a:graphicData>
        </a:graphic>
      </p:graphicFrame>
      <p:pic>
        <p:nvPicPr>
          <p:cNvPr id="18" name="Picture 17">
            <a:extLst>
              <a:ext uri="{FF2B5EF4-FFF2-40B4-BE49-F238E27FC236}">
                <a16:creationId xmlns:a16="http://schemas.microsoft.com/office/drawing/2014/main" id="{3DA71721-7807-5A96-B385-27DFDBE628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74661" y="2099378"/>
            <a:ext cx="4393037" cy="316910"/>
          </a:xfrm>
          <a:prstGeom prst="rect">
            <a:avLst/>
          </a:prstGeom>
        </p:spPr>
      </p:pic>
      <p:pic>
        <p:nvPicPr>
          <p:cNvPr id="13" name="Picture 12" descr="A blue and white logo&#10;&#10;Description automatically generated">
            <a:extLst>
              <a:ext uri="{FF2B5EF4-FFF2-40B4-BE49-F238E27FC236}">
                <a16:creationId xmlns:a16="http://schemas.microsoft.com/office/drawing/2014/main" id="{73271FCD-E276-FC51-8D38-67E449DF487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19180" y="2099378"/>
            <a:ext cx="1371464" cy="316911"/>
          </a:xfrm>
          <a:prstGeom prst="rect">
            <a:avLst/>
          </a:prstGeom>
        </p:spPr>
      </p:pic>
    </p:spTree>
    <p:extLst>
      <p:ext uri="{BB962C8B-B14F-4D97-AF65-F5344CB8AC3E}">
        <p14:creationId xmlns:p14="http://schemas.microsoft.com/office/powerpoint/2010/main" val="256020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8" name="Picture 7" descr="A building with a blue wall and a tree&#10;&#10;Description automatically generated with medium confidence">
            <a:extLst>
              <a:ext uri="{FF2B5EF4-FFF2-40B4-BE49-F238E27FC236}">
                <a16:creationId xmlns:a16="http://schemas.microsoft.com/office/drawing/2014/main" id="{5437422A-3368-EBAE-A99E-FCC82820FB1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a:ext>
            </a:extLst>
          </a:blip>
          <a:stretch>
            <a:fillRect/>
          </a:stretch>
        </p:blipFill>
        <p:spPr>
          <a:xfrm>
            <a:off x="0" y="0"/>
            <a:ext cx="12192000" cy="6858001"/>
          </a:xfrm>
          <a:prstGeom prst="rect">
            <a:avLst/>
          </a:prstGeom>
        </p:spPr>
      </p:pic>
      <p:sp>
        <p:nvSpPr>
          <p:cNvPr id="5" name="Title 1">
            <a:extLst>
              <a:ext uri="{FF2B5EF4-FFF2-40B4-BE49-F238E27FC236}">
                <a16:creationId xmlns:a16="http://schemas.microsoft.com/office/drawing/2014/main" id="{080108E1-FFCD-7A54-F6E1-BF6A583E7F44}"/>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a:solidFill>
                  <a:srgbClr val="FFC93C"/>
                </a:solidFill>
                <a:latin typeface="Stag Sans Book" panose="020B0503040000020004" pitchFamily="34" charset="0"/>
              </a:rPr>
              <a:t>Fakultas</a:t>
            </a:r>
          </a:p>
          <a:p>
            <a:pPr>
              <a:lnSpc>
                <a:spcPct val="80000"/>
              </a:lnSpc>
            </a:pPr>
            <a:r>
              <a:rPr lang="en-US" sz="3300" i="1">
                <a:solidFill>
                  <a:srgbClr val="444B98"/>
                </a:solidFill>
                <a:latin typeface="Stag Sans Medium" panose="020B0603040000020004" pitchFamily="34" charset="0"/>
              </a:rPr>
              <a:t>Ilmu Keolahragaan</a:t>
            </a:r>
          </a:p>
          <a:p>
            <a:pPr>
              <a:lnSpc>
                <a:spcPct val="80000"/>
              </a:lnSpc>
            </a:pPr>
            <a:r>
              <a:rPr lang="en-US" sz="3300" i="1">
                <a:solidFill>
                  <a:srgbClr val="444B98"/>
                </a:solidFill>
                <a:latin typeface="Stag Sans Medium" panose="020B0603040000020004" pitchFamily="34" charset="0"/>
              </a:rPr>
              <a:t>dan Kesehatan</a:t>
            </a:r>
          </a:p>
        </p:txBody>
      </p:sp>
      <p:pic>
        <p:nvPicPr>
          <p:cNvPr id="9" name="Picture 8" descr="A blue triangle with black background&#10;&#10;Description automatically generated">
            <a:extLst>
              <a:ext uri="{FF2B5EF4-FFF2-40B4-BE49-F238E27FC236}">
                <a16:creationId xmlns:a16="http://schemas.microsoft.com/office/drawing/2014/main" id="{30FBDDE6-08E1-E0A2-08B7-3A0D263D4D7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graphicFrame>
        <p:nvGraphicFramePr>
          <p:cNvPr id="10" name="Table 9">
            <a:extLst>
              <a:ext uri="{FF2B5EF4-FFF2-40B4-BE49-F238E27FC236}">
                <a16:creationId xmlns:a16="http://schemas.microsoft.com/office/drawing/2014/main" id="{17AAEE5A-49FA-9108-0AEE-7EEF4A665E82}"/>
              </a:ext>
            </a:extLst>
          </p:cNvPr>
          <p:cNvGraphicFramePr>
            <a:graphicFrameLocks noGrp="1"/>
          </p:cNvGraphicFramePr>
          <p:nvPr>
            <p:extLst>
              <p:ext uri="{D42A27DB-BD31-4B8C-83A1-F6EECF244321}">
                <p14:modId xmlns:p14="http://schemas.microsoft.com/office/powerpoint/2010/main" val="1427517135"/>
              </p:ext>
            </p:extLst>
          </p:nvPr>
        </p:nvGraphicFramePr>
        <p:xfrm>
          <a:off x="4712516" y="3801614"/>
          <a:ext cx="6276775" cy="1368726"/>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nl-NL"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Jasmani, Kesehatan, dan Rekreasi</a:t>
                      </a:r>
                    </a:p>
                  </a:txBody>
                  <a:tcPr marL="10369" marR="10369" marT="10369" marB="0" anchor="b">
                    <a:solidFill>
                      <a:srgbClr val="E2E7FF"/>
                    </a:solid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a:t>
                      </a:r>
                      <a:r>
                        <a:rPr lang="en-ID"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nggul</a:t>
                      </a:r>
                      <a:r>
                        <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p>
                  </a:txBody>
                  <a:tcPr marL="10369" marR="10369" marT="10369" marB="0" anchor="b">
                    <a:solidFill>
                      <a:srgbClr val="E2E7FF"/>
                    </a:solidFill>
                  </a:tcPr>
                </a:tc>
                <a:extLst>
                  <a:ext uri="{0D108BD9-81ED-4DB2-BD59-A6C34878D82A}">
                    <a16:rowId xmlns:a16="http://schemas.microsoft.com/office/drawing/2014/main" val="110000559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Kepelatihan</a:t>
                      </a:r>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Olahraga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a:t>
                      </a:r>
                      <a:r>
                        <a:rPr lang="en-ID"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nggul</a:t>
                      </a:r>
                      <a:r>
                        <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p>
                  </a:txBody>
                  <a:tcPr marL="10369" marR="10369" marT="10369" marB="0" anchor="b">
                    <a:noFill/>
                  </a:tcPr>
                </a:tc>
                <a:extLst>
                  <a:ext uri="{0D108BD9-81ED-4DB2-BD59-A6C34878D82A}">
                    <a16:rowId xmlns:a16="http://schemas.microsoft.com/office/drawing/2014/main" val="810166371"/>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Ilmu</a:t>
                      </a:r>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Keolahragaan</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a:t>
                      </a:r>
                      <a:r>
                        <a:rPr lang="en-ID"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nggul</a:t>
                      </a:r>
                      <a:r>
                        <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p>
                  </a:txBody>
                  <a:tcPr marL="10369" marR="10369" marT="10369" marB="0" anchor="b">
                    <a:solidFill>
                      <a:srgbClr val="E2E7FF"/>
                    </a:solidFill>
                  </a:tcPr>
                </a:tc>
                <a:extLst>
                  <a:ext uri="{0D108BD9-81ED-4DB2-BD59-A6C34878D82A}">
                    <a16:rowId xmlns:a16="http://schemas.microsoft.com/office/drawing/2014/main" val="297151895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sv-SE"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Gizi</a:t>
                      </a:r>
                    </a:p>
                  </a:txBody>
                  <a:tcPr marL="10369" marR="10369" marT="10369" marB="0" anchor="b">
                    <a:no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Sekali</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36996147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sv-SE"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Manajemen Olahraga</a:t>
                      </a:r>
                      <a:endParaRPr lang="sv-SE" sz="10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773377362"/>
                  </a:ext>
                </a:extLst>
              </a:tr>
              <a:tr h="228121">
                <a:tc>
                  <a:txBody>
                    <a:bodyPr/>
                    <a:lstStyle/>
                    <a:p>
                      <a:pPr algn="ctr" fontAlgn="b"/>
                      <a:r>
                        <a:rPr lang="en-US"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Masase</a:t>
                      </a: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707061009"/>
                  </a:ext>
                </a:extLst>
              </a:tr>
            </a:tbl>
          </a:graphicData>
        </a:graphic>
      </p:graphicFrame>
      <p:pic>
        <p:nvPicPr>
          <p:cNvPr id="13" name="Picture 12">
            <a:extLst>
              <a:ext uri="{FF2B5EF4-FFF2-40B4-BE49-F238E27FC236}">
                <a16:creationId xmlns:a16="http://schemas.microsoft.com/office/drawing/2014/main" id="{08036F93-C1F2-F395-594F-C8425BB329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pic>
        <p:nvPicPr>
          <p:cNvPr id="14" name="Picture 13" descr="A blue and white logo&#10;&#10;Description automatically generated">
            <a:extLst>
              <a:ext uri="{FF2B5EF4-FFF2-40B4-BE49-F238E27FC236}">
                <a16:creationId xmlns:a16="http://schemas.microsoft.com/office/drawing/2014/main" id="{6C20709E-14A3-2461-2FD7-ED40D18FEE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5485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9" name="Picture 8" descr="A building with cars parked in front of it&#10;&#10;Description automatically generated">
            <a:extLst>
              <a:ext uri="{FF2B5EF4-FFF2-40B4-BE49-F238E27FC236}">
                <a16:creationId xmlns:a16="http://schemas.microsoft.com/office/drawing/2014/main" id="{53FAC352-041D-E98A-1A2F-0A98E53CE34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a:ext>
            </a:extLst>
          </a:blip>
          <a:stretch>
            <a:fillRect/>
          </a:stretch>
        </p:blipFill>
        <p:spPr>
          <a:xfrm>
            <a:off x="-18644" y="191"/>
            <a:ext cx="12210644" cy="6868488"/>
          </a:xfrm>
          <a:prstGeom prst="rect">
            <a:avLst/>
          </a:prstGeom>
        </p:spPr>
      </p:pic>
      <p:sp>
        <p:nvSpPr>
          <p:cNvPr id="5" name="Title 1">
            <a:extLst>
              <a:ext uri="{FF2B5EF4-FFF2-40B4-BE49-F238E27FC236}">
                <a16:creationId xmlns:a16="http://schemas.microsoft.com/office/drawing/2014/main" id="{A42C441B-E6D5-755C-8D8B-995371A18273}"/>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dirty="0" err="1">
                <a:solidFill>
                  <a:srgbClr val="FFC93C"/>
                </a:solidFill>
                <a:latin typeface="Stag Sans Book" panose="020B0503040000020004" pitchFamily="34" charset="0"/>
              </a:rPr>
              <a:t>Fakultas</a:t>
            </a:r>
            <a:endParaRPr lang="en-US" sz="3300" i="1" dirty="0">
              <a:solidFill>
                <a:srgbClr val="FFC93C"/>
              </a:solidFill>
              <a:latin typeface="Stag Sans Book" panose="020B0503040000020004" pitchFamily="34" charset="0"/>
            </a:endParaRPr>
          </a:p>
          <a:p>
            <a:pPr>
              <a:lnSpc>
                <a:spcPct val="80000"/>
              </a:lnSpc>
            </a:pPr>
            <a:r>
              <a:rPr lang="en-US" sz="3300" i="1" dirty="0" err="1">
                <a:solidFill>
                  <a:srgbClr val="444B98"/>
                </a:solidFill>
                <a:latin typeface="Stag Sans Medium" panose="020B0603040000020004" pitchFamily="34" charset="0"/>
              </a:rPr>
              <a:t>Ilmu</a:t>
            </a:r>
            <a:r>
              <a:rPr lang="en-US" sz="3300" i="1" dirty="0">
                <a:solidFill>
                  <a:srgbClr val="444B98"/>
                </a:solidFill>
                <a:latin typeface="Stag Sans Medium" panose="020B0603040000020004" pitchFamily="34" charset="0"/>
              </a:rPr>
              <a:t> </a:t>
            </a:r>
            <a:r>
              <a:rPr lang="en-US" sz="3300" i="1" dirty="0" err="1">
                <a:solidFill>
                  <a:srgbClr val="444B98"/>
                </a:solidFill>
                <a:latin typeface="Stag Sans Medium" panose="020B0603040000020004" pitchFamily="34" charset="0"/>
              </a:rPr>
              <a:t>Sosial</a:t>
            </a:r>
            <a:r>
              <a:rPr lang="en-US" sz="3300" i="1" dirty="0">
                <a:solidFill>
                  <a:srgbClr val="444B98"/>
                </a:solidFill>
                <a:latin typeface="Stag Sans Medium" panose="020B0603040000020004" pitchFamily="34" charset="0"/>
              </a:rPr>
              <a:t> dan</a:t>
            </a:r>
          </a:p>
          <a:p>
            <a:pPr>
              <a:lnSpc>
                <a:spcPct val="80000"/>
              </a:lnSpc>
            </a:pPr>
            <a:r>
              <a:rPr lang="en-US" sz="3300" i="1" dirty="0" err="1">
                <a:solidFill>
                  <a:srgbClr val="444B98"/>
                </a:solidFill>
                <a:latin typeface="Stag Sans Medium" panose="020B0603040000020004" pitchFamily="34" charset="0"/>
              </a:rPr>
              <a:t>Ilmu</a:t>
            </a:r>
            <a:r>
              <a:rPr lang="en-US" sz="3300" i="1" dirty="0">
                <a:solidFill>
                  <a:srgbClr val="444B98"/>
                </a:solidFill>
                <a:latin typeface="Stag Sans Medium" panose="020B0603040000020004" pitchFamily="34" charset="0"/>
              </a:rPr>
              <a:t> </a:t>
            </a:r>
            <a:r>
              <a:rPr lang="en-US" sz="3300" i="1" dirty="0" err="1">
                <a:solidFill>
                  <a:srgbClr val="444B98"/>
                </a:solidFill>
                <a:latin typeface="Stag Sans Medium" panose="020B0603040000020004" pitchFamily="34" charset="0"/>
              </a:rPr>
              <a:t>Politik</a:t>
            </a:r>
            <a:endParaRPr lang="en-US" sz="3300" i="1" dirty="0">
              <a:solidFill>
                <a:srgbClr val="444B98"/>
              </a:solidFill>
              <a:latin typeface="Stag Sans Medium" panose="020B0603040000020004" pitchFamily="34" charset="0"/>
            </a:endParaRPr>
          </a:p>
        </p:txBody>
      </p:sp>
      <p:pic>
        <p:nvPicPr>
          <p:cNvPr id="7" name="Picture 6" descr="A blue triangle with black background&#10;&#10;Description automatically generated">
            <a:extLst>
              <a:ext uri="{FF2B5EF4-FFF2-40B4-BE49-F238E27FC236}">
                <a16:creationId xmlns:a16="http://schemas.microsoft.com/office/drawing/2014/main" id="{3AFEE79A-E6D1-BFF5-61A5-D75E19C401C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graphicFrame>
        <p:nvGraphicFramePr>
          <p:cNvPr id="10" name="Table 9">
            <a:extLst>
              <a:ext uri="{FF2B5EF4-FFF2-40B4-BE49-F238E27FC236}">
                <a16:creationId xmlns:a16="http://schemas.microsoft.com/office/drawing/2014/main" id="{5F0CAF2E-7267-FA9C-F099-9CB2746CE46A}"/>
              </a:ext>
            </a:extLst>
          </p:cNvPr>
          <p:cNvGraphicFramePr>
            <a:graphicFrameLocks noGrp="1"/>
          </p:cNvGraphicFramePr>
          <p:nvPr>
            <p:extLst>
              <p:ext uri="{D42A27DB-BD31-4B8C-83A1-F6EECF244321}">
                <p14:modId xmlns:p14="http://schemas.microsoft.com/office/powerpoint/2010/main" val="2650440970"/>
              </p:ext>
            </p:extLst>
          </p:nvPr>
        </p:nvGraphicFramePr>
        <p:xfrm>
          <a:off x="4712516" y="3801614"/>
          <a:ext cx="6276775" cy="2053089"/>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nl-NL"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Pancasila dan Kewarganegaraan</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10000559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Geografi</a:t>
                      </a:r>
                    </a:p>
                  </a:txBody>
                  <a:tcPr marL="10369" marR="10369" marT="10369" marB="0" anchor="b">
                    <a:no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810166371"/>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Sejarah</a:t>
                      </a:r>
                    </a:p>
                  </a:txBody>
                  <a:tcPr marL="10369" marR="10369" marT="10369" marB="0" anchor="b">
                    <a:solidFill>
                      <a:srgbClr val="E2E7FF"/>
                    </a:solid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2971518953"/>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sv-SE"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Ilmu Administrasi Negara</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773377362"/>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Sosiologi</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845280003"/>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Ilmu</a:t>
                      </a:r>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Komunikasi</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821345540"/>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7</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IPS</a:t>
                      </a: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204152765"/>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8</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Ilmu</a:t>
                      </a:r>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Politik</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3037760529"/>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tc>
                  <a:txBody>
                    <a:bodyPr/>
                    <a:lstStyle/>
                    <a:p>
                      <a:pPr algn="l"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Hubungan</a:t>
                      </a:r>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Internasional</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Prodi </a:t>
                      </a:r>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Baru</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extLst>
                  <a:ext uri="{0D108BD9-81ED-4DB2-BD59-A6C34878D82A}">
                    <a16:rowId xmlns:a16="http://schemas.microsoft.com/office/drawing/2014/main" val="556643327"/>
                  </a:ext>
                </a:extLst>
              </a:tr>
            </a:tbl>
          </a:graphicData>
        </a:graphic>
      </p:graphicFrame>
      <p:pic>
        <p:nvPicPr>
          <p:cNvPr id="13" name="Picture 12">
            <a:extLst>
              <a:ext uri="{FF2B5EF4-FFF2-40B4-BE49-F238E27FC236}">
                <a16:creationId xmlns:a16="http://schemas.microsoft.com/office/drawing/2014/main" id="{4362750F-8A5F-8F26-0C5F-40F41FF5D4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pic>
        <p:nvPicPr>
          <p:cNvPr id="14" name="Picture 13" descr="A blue and white logo&#10;&#10;Description automatically generated">
            <a:extLst>
              <a:ext uri="{FF2B5EF4-FFF2-40B4-BE49-F238E27FC236}">
                <a16:creationId xmlns:a16="http://schemas.microsoft.com/office/drawing/2014/main" id="{5AF35A0D-8E76-D15F-3FE6-2BBA5FE01D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301009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uilding with a red roof&#10;&#10;Description automatically generated">
            <a:extLst>
              <a:ext uri="{FF2B5EF4-FFF2-40B4-BE49-F238E27FC236}">
                <a16:creationId xmlns:a16="http://schemas.microsoft.com/office/drawing/2014/main" id="{2A69DF7A-9E22-1F8F-1319-354EEA1C2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1"/>
            <a:ext cx="12191999" cy="6858000"/>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5" name="Title 1">
            <a:extLst>
              <a:ext uri="{FF2B5EF4-FFF2-40B4-BE49-F238E27FC236}">
                <a16:creationId xmlns:a16="http://schemas.microsoft.com/office/drawing/2014/main" id="{A42C441B-E6D5-755C-8D8B-995371A18273}"/>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dirty="0" err="1">
                <a:solidFill>
                  <a:srgbClr val="FFC93C"/>
                </a:solidFill>
                <a:latin typeface="Stag Sans Book" panose="020B0503040000020004" pitchFamily="34" charset="0"/>
              </a:rPr>
              <a:t>Fakultas</a:t>
            </a:r>
            <a:endParaRPr lang="en-US" sz="3300" i="1" dirty="0">
              <a:solidFill>
                <a:srgbClr val="FFC93C"/>
              </a:solidFill>
              <a:latin typeface="Stag Sans Book" panose="020B0503040000020004" pitchFamily="34" charset="0"/>
            </a:endParaRPr>
          </a:p>
          <a:p>
            <a:pPr>
              <a:lnSpc>
                <a:spcPct val="80000"/>
              </a:lnSpc>
            </a:pPr>
            <a:r>
              <a:rPr lang="en-US" sz="3300" i="1" dirty="0">
                <a:solidFill>
                  <a:srgbClr val="444B98"/>
                </a:solidFill>
                <a:latin typeface="Stag Sans Medium" panose="020B0603040000020004" pitchFamily="34" charset="0"/>
              </a:rPr>
              <a:t>Hukum</a:t>
            </a:r>
          </a:p>
        </p:txBody>
      </p:sp>
      <p:pic>
        <p:nvPicPr>
          <p:cNvPr id="7" name="Picture 6" descr="A blue triangle with black background&#10;&#10;Description automatically generated">
            <a:extLst>
              <a:ext uri="{FF2B5EF4-FFF2-40B4-BE49-F238E27FC236}">
                <a16:creationId xmlns:a16="http://schemas.microsoft.com/office/drawing/2014/main" id="{3AFEE79A-E6D1-BFF5-61A5-D75E19C401C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graphicFrame>
        <p:nvGraphicFramePr>
          <p:cNvPr id="10" name="Table 9">
            <a:extLst>
              <a:ext uri="{FF2B5EF4-FFF2-40B4-BE49-F238E27FC236}">
                <a16:creationId xmlns:a16="http://schemas.microsoft.com/office/drawing/2014/main" id="{5F0CAF2E-7267-FA9C-F099-9CB2746CE46A}"/>
              </a:ext>
            </a:extLst>
          </p:cNvPr>
          <p:cNvGraphicFramePr>
            <a:graphicFrameLocks noGrp="1"/>
          </p:cNvGraphicFramePr>
          <p:nvPr>
            <p:extLst>
              <p:ext uri="{D42A27DB-BD31-4B8C-83A1-F6EECF244321}">
                <p14:modId xmlns:p14="http://schemas.microsoft.com/office/powerpoint/2010/main" val="1585637522"/>
              </p:ext>
            </p:extLst>
          </p:nvPr>
        </p:nvGraphicFramePr>
        <p:xfrm>
          <a:off x="4712516" y="3801614"/>
          <a:ext cx="6276775" cy="228121"/>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Ilmu</a:t>
                      </a:r>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Hukum</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100005593"/>
                  </a:ext>
                </a:extLst>
              </a:tr>
            </a:tbl>
          </a:graphicData>
        </a:graphic>
      </p:graphicFrame>
      <p:pic>
        <p:nvPicPr>
          <p:cNvPr id="13" name="Picture 12">
            <a:extLst>
              <a:ext uri="{FF2B5EF4-FFF2-40B4-BE49-F238E27FC236}">
                <a16:creationId xmlns:a16="http://schemas.microsoft.com/office/drawing/2014/main" id="{4362750F-8A5F-8F26-0C5F-40F41FF5D4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pic>
        <p:nvPicPr>
          <p:cNvPr id="14" name="Picture 13" descr="A blue and white logo&#10;&#10;Description automatically generated">
            <a:extLst>
              <a:ext uri="{FF2B5EF4-FFF2-40B4-BE49-F238E27FC236}">
                <a16:creationId xmlns:a16="http://schemas.microsoft.com/office/drawing/2014/main" id="{5AF35A0D-8E76-D15F-3FE6-2BBA5FE01D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4221361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9" name="Picture 8" descr="A building with a curved glass facade&#10;&#10;Description automatically generated with medium confidence">
            <a:extLst>
              <a:ext uri="{FF2B5EF4-FFF2-40B4-BE49-F238E27FC236}">
                <a16:creationId xmlns:a16="http://schemas.microsoft.com/office/drawing/2014/main" id="{F281CE3A-D929-4970-075D-711A3689722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a:ext>
            </a:extLst>
          </a:blip>
          <a:stretch>
            <a:fillRect/>
          </a:stretch>
        </p:blipFill>
        <p:spPr>
          <a:xfrm>
            <a:off x="-2" y="191"/>
            <a:ext cx="12192001" cy="6858001"/>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9448927B-2C38-1BDA-51AC-45D4606AF6A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sp>
        <p:nvSpPr>
          <p:cNvPr id="10" name="Title 1">
            <a:extLst>
              <a:ext uri="{FF2B5EF4-FFF2-40B4-BE49-F238E27FC236}">
                <a16:creationId xmlns:a16="http://schemas.microsoft.com/office/drawing/2014/main" id="{2C962D0E-B3B0-AF9A-9EAC-BC9E1036017F}"/>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a:solidFill>
                  <a:srgbClr val="FFC93C"/>
                </a:solidFill>
                <a:latin typeface="Stag Sans Book" panose="020B0503040000020004" pitchFamily="34" charset="0"/>
              </a:rPr>
              <a:t>Fakultas</a:t>
            </a:r>
          </a:p>
          <a:p>
            <a:pPr>
              <a:lnSpc>
                <a:spcPct val="80000"/>
              </a:lnSpc>
            </a:pPr>
            <a:r>
              <a:rPr lang="en-US" sz="3300" i="1">
                <a:solidFill>
                  <a:srgbClr val="444B98"/>
                </a:solidFill>
                <a:latin typeface="Stag Sans Medium" panose="020B0603040000020004" pitchFamily="34" charset="0"/>
              </a:rPr>
              <a:t>Ekonomika dan</a:t>
            </a:r>
          </a:p>
          <a:p>
            <a:pPr>
              <a:lnSpc>
                <a:spcPct val="80000"/>
              </a:lnSpc>
            </a:pPr>
            <a:r>
              <a:rPr lang="en-US" sz="3300" i="1">
                <a:solidFill>
                  <a:srgbClr val="444B98"/>
                </a:solidFill>
                <a:latin typeface="Stag Sans Medium" panose="020B0603040000020004" pitchFamily="34" charset="0"/>
              </a:rPr>
              <a:t>Bisnis</a:t>
            </a:r>
          </a:p>
        </p:txBody>
      </p:sp>
      <p:graphicFrame>
        <p:nvGraphicFramePr>
          <p:cNvPr id="13" name="Table 12">
            <a:extLst>
              <a:ext uri="{FF2B5EF4-FFF2-40B4-BE49-F238E27FC236}">
                <a16:creationId xmlns:a16="http://schemas.microsoft.com/office/drawing/2014/main" id="{79689091-373D-7E72-E55E-EBF8BEC181D6}"/>
              </a:ext>
            </a:extLst>
          </p:cNvPr>
          <p:cNvGraphicFramePr>
            <a:graphicFrameLocks noGrp="1"/>
          </p:cNvGraphicFramePr>
          <p:nvPr>
            <p:extLst>
              <p:ext uri="{D42A27DB-BD31-4B8C-83A1-F6EECF244321}">
                <p14:modId xmlns:p14="http://schemas.microsoft.com/office/powerpoint/2010/main" val="3253385385"/>
              </p:ext>
            </p:extLst>
          </p:nvPr>
        </p:nvGraphicFramePr>
        <p:xfrm>
          <a:off x="4712516" y="3801614"/>
          <a:ext cx="6276775" cy="2053089"/>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Ekonomi</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10000559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Akuntansi</a:t>
                      </a: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810166371"/>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Administrasi Perkantoran</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2971518953"/>
                  </a:ext>
                </a:extLst>
              </a:tr>
              <a:tr h="228121">
                <a:tc>
                  <a:txBody>
                    <a:bodyPr/>
                    <a:lstStyle/>
                    <a:p>
                      <a:pPr algn="ctr"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Bisnis</a:t>
                      </a: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36996147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Manajemen</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773377362"/>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Akuntansi</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84528000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7</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Ekonomi Islam</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Sekali</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821345540"/>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8</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Ekonomi</a:t>
                      </a:r>
                    </a:p>
                  </a:txBody>
                  <a:tcPr marL="10369" marR="10369" marT="10369" marB="0" anchor="b">
                    <a:no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204152765"/>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Bisnis Digital</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Sekali</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3037760529"/>
                  </a:ext>
                </a:extLst>
              </a:tr>
            </a:tbl>
          </a:graphicData>
        </a:graphic>
      </p:graphicFrame>
      <p:pic>
        <p:nvPicPr>
          <p:cNvPr id="16" name="Picture 15">
            <a:extLst>
              <a:ext uri="{FF2B5EF4-FFF2-40B4-BE49-F238E27FC236}">
                <a16:creationId xmlns:a16="http://schemas.microsoft.com/office/drawing/2014/main" id="{91397456-A4F0-1D02-2B8E-19BFB9DDFA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pic>
        <p:nvPicPr>
          <p:cNvPr id="17" name="Picture 16" descr="A blue and white logo&#10;&#10;Description automatically generated">
            <a:extLst>
              <a:ext uri="{FF2B5EF4-FFF2-40B4-BE49-F238E27FC236}">
                <a16:creationId xmlns:a16="http://schemas.microsoft.com/office/drawing/2014/main" id="{F787DD2E-5D63-1228-AF53-1459E115CDC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888547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5CE31B7D-7D20-8F6C-C622-340A70B111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13" name="Picture 12" descr="A group of buildings with trees&#10;&#10;Description automatically generated">
            <a:extLst>
              <a:ext uri="{FF2B5EF4-FFF2-40B4-BE49-F238E27FC236}">
                <a16:creationId xmlns:a16="http://schemas.microsoft.com/office/drawing/2014/main" id="{BE59151F-7048-F130-6E27-32F6C9B97BF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 y="191"/>
            <a:ext cx="12191999" cy="6858000"/>
          </a:xfrm>
          <a:prstGeom prst="rect">
            <a:avLst/>
          </a:prstGeom>
        </p:spPr>
      </p:pic>
      <p:sp>
        <p:nvSpPr>
          <p:cNvPr id="11" name="Title 1">
            <a:extLst>
              <a:ext uri="{FF2B5EF4-FFF2-40B4-BE49-F238E27FC236}">
                <a16:creationId xmlns:a16="http://schemas.microsoft.com/office/drawing/2014/main" id="{57F1DF44-C142-6680-37CB-DE25F4042ECF}"/>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a:solidFill>
                  <a:srgbClr val="FFC93C"/>
                </a:solidFill>
                <a:latin typeface="Stag Sans Book" panose="020B0503040000020004" pitchFamily="34" charset="0"/>
              </a:rPr>
              <a:t>Fakultas</a:t>
            </a:r>
          </a:p>
          <a:p>
            <a:pPr>
              <a:lnSpc>
                <a:spcPct val="80000"/>
              </a:lnSpc>
            </a:pPr>
            <a:r>
              <a:rPr lang="en-US" sz="3300" i="1">
                <a:solidFill>
                  <a:srgbClr val="444B98"/>
                </a:solidFill>
                <a:latin typeface="Stag Sans Medium" panose="020B0603040000020004" pitchFamily="34" charset="0"/>
              </a:rPr>
              <a:t>Matematika dan </a:t>
            </a:r>
          </a:p>
          <a:p>
            <a:pPr>
              <a:lnSpc>
                <a:spcPct val="80000"/>
              </a:lnSpc>
            </a:pPr>
            <a:r>
              <a:rPr lang="en-US" sz="3300" i="1">
                <a:solidFill>
                  <a:srgbClr val="444B98"/>
                </a:solidFill>
                <a:latin typeface="Stag Sans Medium" panose="020B0603040000020004" pitchFamily="34" charset="0"/>
              </a:rPr>
              <a:t>Ilmu Pengetahuan Alam</a:t>
            </a:r>
          </a:p>
        </p:txBody>
      </p:sp>
      <p:graphicFrame>
        <p:nvGraphicFramePr>
          <p:cNvPr id="14" name="Table 13">
            <a:extLst>
              <a:ext uri="{FF2B5EF4-FFF2-40B4-BE49-F238E27FC236}">
                <a16:creationId xmlns:a16="http://schemas.microsoft.com/office/drawing/2014/main" id="{7F191DD5-037C-7FCC-EF9C-C466D8E8E8C3}"/>
              </a:ext>
            </a:extLst>
          </p:cNvPr>
          <p:cNvGraphicFramePr>
            <a:graphicFrameLocks noGrp="1"/>
          </p:cNvGraphicFramePr>
          <p:nvPr>
            <p:extLst>
              <p:ext uri="{D42A27DB-BD31-4B8C-83A1-F6EECF244321}">
                <p14:modId xmlns:p14="http://schemas.microsoft.com/office/powerpoint/2010/main" val="1434973949"/>
              </p:ext>
            </p:extLst>
          </p:nvPr>
        </p:nvGraphicFramePr>
        <p:xfrm>
          <a:off x="4712516" y="3801614"/>
          <a:ext cx="6276775" cy="2509331"/>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nl-NL"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Matematika</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ID" sz="12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ASIIN</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10000559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Fisika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D" sz="12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Unggul</a:t>
                      </a:r>
                      <a:r>
                        <a:rPr kumimoji="0" lang="en-ID"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 ASIIN</a:t>
                      </a:r>
                    </a:p>
                  </a:txBody>
                  <a:tcPr marL="10369" marR="10369" marT="10369" marB="0" anchor="b">
                    <a:noFill/>
                  </a:tcPr>
                </a:tc>
                <a:extLst>
                  <a:ext uri="{0D108BD9-81ED-4DB2-BD59-A6C34878D82A}">
                    <a16:rowId xmlns:a16="http://schemas.microsoft.com/office/drawing/2014/main" val="810166371"/>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Kimia</a:t>
                      </a:r>
                    </a:p>
                  </a:txBody>
                  <a:tcPr marL="10369" marR="10369" marT="10369" marB="0" anchor="b">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D" sz="12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Unggul</a:t>
                      </a:r>
                      <a:r>
                        <a:rPr kumimoji="0" lang="en-ID"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 ASIIN</a:t>
                      </a:r>
                    </a:p>
                  </a:txBody>
                  <a:tcPr marL="10369" marR="10369" marT="10369" marB="0" anchor="b">
                    <a:solidFill>
                      <a:srgbClr val="E2E7FF"/>
                    </a:solidFill>
                  </a:tcPr>
                </a:tc>
                <a:extLst>
                  <a:ext uri="{0D108BD9-81ED-4DB2-BD59-A6C34878D82A}">
                    <a16:rowId xmlns:a16="http://schemas.microsoft.com/office/drawing/2014/main" val="297151895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sv-SE"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Biologi</a:t>
                      </a:r>
                    </a:p>
                  </a:txBody>
                  <a:tcPr marL="10369" marR="10369" marT="10369"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D" sz="12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Unggul</a:t>
                      </a:r>
                      <a:r>
                        <a:rPr kumimoji="0" lang="en-ID"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 ASIIN</a:t>
                      </a:r>
                    </a:p>
                  </a:txBody>
                  <a:tcPr marL="10369" marR="10369" marT="10369" marB="0" anchor="b">
                    <a:noFill/>
                  </a:tcPr>
                </a:tc>
                <a:extLst>
                  <a:ext uri="{0D108BD9-81ED-4DB2-BD59-A6C34878D82A}">
                    <a16:rowId xmlns:a16="http://schemas.microsoft.com/office/drawing/2014/main" val="336996147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sv-SE"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IPA</a:t>
                      </a:r>
                    </a:p>
                  </a:txBody>
                  <a:tcPr marL="10369" marR="10369" marT="10369" marB="0" anchor="b">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D" sz="12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Unggul</a:t>
                      </a:r>
                      <a:r>
                        <a:rPr kumimoji="0" lang="en-ID"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 ASIIN</a:t>
                      </a:r>
                    </a:p>
                  </a:txBody>
                  <a:tcPr marL="10369" marR="10369" marT="10369" marB="0" anchor="b">
                    <a:solidFill>
                      <a:srgbClr val="E2E7FF"/>
                    </a:solidFill>
                  </a:tcPr>
                </a:tc>
                <a:extLst>
                  <a:ext uri="{0D108BD9-81ED-4DB2-BD59-A6C34878D82A}">
                    <a16:rowId xmlns:a16="http://schemas.microsoft.com/office/drawing/2014/main" val="773377362"/>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Matematika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ID" sz="12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Unggul</a:t>
                      </a:r>
                      <a:r>
                        <a:rPr kumimoji="0" lang="en-ID"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 ASIIN</a:t>
                      </a:r>
                    </a:p>
                  </a:txBody>
                  <a:tcPr marL="10369" marR="10369" marT="10369" marB="0" anchor="b">
                    <a:noFill/>
                  </a:tcPr>
                </a:tc>
                <a:extLst>
                  <a:ext uri="{0D108BD9-81ED-4DB2-BD59-A6C34878D82A}">
                    <a16:rowId xmlns:a16="http://schemas.microsoft.com/office/drawing/2014/main" val="384528000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7</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Fisika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U</a:t>
                      </a:r>
                      <a:r>
                        <a:rPr kumimoji="0" lang="en-ID" sz="12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nggul</a:t>
                      </a:r>
                      <a:r>
                        <a:rPr kumimoji="0" lang="en-ID"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 ASIIN</a:t>
                      </a:r>
                    </a:p>
                  </a:txBody>
                  <a:tcPr marL="10369" marR="10369" marT="10369" marB="0" anchor="b">
                    <a:solidFill>
                      <a:srgbClr val="E2E7FF"/>
                    </a:solidFill>
                  </a:tcPr>
                </a:tc>
                <a:extLst>
                  <a:ext uri="{0D108BD9-81ED-4DB2-BD59-A6C34878D82A}">
                    <a16:rowId xmlns:a16="http://schemas.microsoft.com/office/drawing/2014/main" val="1821345540"/>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8</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Kimia</a:t>
                      </a:r>
                    </a:p>
                  </a:txBody>
                  <a:tcPr marL="10369" marR="10369" marT="10369"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U</a:t>
                      </a:r>
                      <a:r>
                        <a:rPr kumimoji="0" lang="en-ID" sz="12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nggul</a:t>
                      </a:r>
                      <a:r>
                        <a:rPr kumimoji="0" lang="en-ID"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 ASIIN</a:t>
                      </a:r>
                    </a:p>
                  </a:txBody>
                  <a:tcPr marL="10369" marR="10369" marT="10369" marB="0" anchor="b">
                    <a:noFill/>
                  </a:tcPr>
                </a:tc>
                <a:extLst>
                  <a:ext uri="{0D108BD9-81ED-4DB2-BD59-A6C34878D82A}">
                    <a16:rowId xmlns:a16="http://schemas.microsoft.com/office/drawing/2014/main" val="204152765"/>
                  </a:ext>
                </a:extLst>
              </a:tr>
              <a:tr h="228121">
                <a:tc>
                  <a:txBody>
                    <a:bodyPr/>
                    <a:lstStyle/>
                    <a:p>
                      <a:pPr algn="ctr"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Biologi</a:t>
                      </a:r>
                      <a:endPar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U</a:t>
                      </a:r>
                      <a:r>
                        <a:rPr kumimoji="0" lang="en-ID" sz="12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nggul</a:t>
                      </a:r>
                      <a:r>
                        <a:rPr kumimoji="0" lang="en-ID"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 ASIIN</a:t>
                      </a:r>
                    </a:p>
                  </a:txBody>
                  <a:tcPr marL="10369" marR="10369" marT="10369" marB="0" anchor="b">
                    <a:solidFill>
                      <a:srgbClr val="E2E7FF"/>
                    </a:solidFill>
                  </a:tcPr>
                </a:tc>
                <a:extLst>
                  <a:ext uri="{0D108BD9-81ED-4DB2-BD59-A6C34878D82A}">
                    <a16:rowId xmlns:a16="http://schemas.microsoft.com/office/drawing/2014/main" val="3037760529"/>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10</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Sains Data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Sekali</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1165221951"/>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11</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tx2">
                        <a:lumMod val="10000"/>
                        <a:lumOff val="90000"/>
                      </a:schemeClr>
                    </a:solidFill>
                  </a:tcPr>
                </a:tc>
                <a:tc>
                  <a:txBody>
                    <a:bodyPr/>
                    <a:lstStyle/>
                    <a:p>
                      <a:pPr algn="l"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Sains</a:t>
                      </a:r>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Aktuaria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tx2">
                        <a:lumMod val="10000"/>
                        <a:lumOff val="90000"/>
                      </a:schemeClr>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tx2">
                        <a:lumMod val="10000"/>
                        <a:lumOff val="90000"/>
                      </a:schemeClr>
                    </a:solidFill>
                  </a:tcPr>
                </a:tc>
                <a:extLst>
                  <a:ext uri="{0D108BD9-81ED-4DB2-BD59-A6C34878D82A}">
                    <a16:rowId xmlns:a16="http://schemas.microsoft.com/office/drawing/2014/main" val="1903310033"/>
                  </a:ext>
                </a:extLst>
              </a:tr>
            </a:tbl>
          </a:graphicData>
        </a:graphic>
      </p:graphicFrame>
      <p:pic>
        <p:nvPicPr>
          <p:cNvPr id="17" name="Picture 16">
            <a:extLst>
              <a:ext uri="{FF2B5EF4-FFF2-40B4-BE49-F238E27FC236}">
                <a16:creationId xmlns:a16="http://schemas.microsoft.com/office/drawing/2014/main" id="{8E9B7545-645F-867F-00CE-7BF94D7FE7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pic>
        <p:nvPicPr>
          <p:cNvPr id="18" name="Picture 17" descr="A blue and white logo&#10;&#10;Description automatically generated">
            <a:extLst>
              <a:ext uri="{FF2B5EF4-FFF2-40B4-BE49-F238E27FC236}">
                <a16:creationId xmlns:a16="http://schemas.microsoft.com/office/drawing/2014/main" id="{0403CFBB-3E9C-D9B8-F23D-31E28C41E32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31729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5CE31B7D-7D20-8F6C-C622-340A70B111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9" name="Picture 8" descr="A green building with a flag on it&#10;&#10;Description automatically generated">
            <a:extLst>
              <a:ext uri="{FF2B5EF4-FFF2-40B4-BE49-F238E27FC236}">
                <a16:creationId xmlns:a16="http://schemas.microsoft.com/office/drawing/2014/main" id="{E18AA4E0-23CB-AFB7-05E9-D5E1A234ED8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Lst>
          </a:blip>
          <a:stretch>
            <a:fillRect/>
          </a:stretch>
        </p:blipFill>
        <p:spPr>
          <a:xfrm>
            <a:off x="-1" y="191"/>
            <a:ext cx="12191660" cy="6857809"/>
          </a:xfrm>
          <a:prstGeom prst="rect">
            <a:avLst/>
          </a:prstGeom>
        </p:spPr>
      </p:pic>
      <p:sp>
        <p:nvSpPr>
          <p:cNvPr id="6" name="Title 1">
            <a:extLst>
              <a:ext uri="{FF2B5EF4-FFF2-40B4-BE49-F238E27FC236}">
                <a16:creationId xmlns:a16="http://schemas.microsoft.com/office/drawing/2014/main" id="{A79AB30A-147C-5B24-D5D2-6777FCA54802}"/>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a:solidFill>
                  <a:srgbClr val="FFC93C"/>
                </a:solidFill>
                <a:latin typeface="Stag Sans Book" panose="020B0503040000020004" pitchFamily="34" charset="0"/>
              </a:rPr>
              <a:t>Fakultas</a:t>
            </a:r>
          </a:p>
          <a:p>
            <a:pPr>
              <a:lnSpc>
                <a:spcPct val="80000"/>
              </a:lnSpc>
            </a:pPr>
            <a:r>
              <a:rPr lang="en-US" sz="3300" i="1">
                <a:solidFill>
                  <a:srgbClr val="444B98"/>
                </a:solidFill>
                <a:latin typeface="Stag Sans Medium" panose="020B0603040000020004" pitchFamily="34" charset="0"/>
              </a:rPr>
              <a:t>Teknik</a:t>
            </a:r>
          </a:p>
        </p:txBody>
      </p:sp>
      <p:graphicFrame>
        <p:nvGraphicFramePr>
          <p:cNvPr id="10" name="Table 9">
            <a:extLst>
              <a:ext uri="{FF2B5EF4-FFF2-40B4-BE49-F238E27FC236}">
                <a16:creationId xmlns:a16="http://schemas.microsoft.com/office/drawing/2014/main" id="{527E1D95-5366-849A-B321-AD0FEE0F3A3D}"/>
              </a:ext>
            </a:extLst>
          </p:cNvPr>
          <p:cNvGraphicFramePr>
            <a:graphicFrameLocks noGrp="1"/>
          </p:cNvGraphicFramePr>
          <p:nvPr>
            <p:extLst>
              <p:ext uri="{D42A27DB-BD31-4B8C-83A1-F6EECF244321}">
                <p14:modId xmlns:p14="http://schemas.microsoft.com/office/powerpoint/2010/main" val="2207520461"/>
              </p:ext>
            </p:extLst>
          </p:nvPr>
        </p:nvGraphicFramePr>
        <p:xfrm>
          <a:off x="5313869" y="2563364"/>
          <a:ext cx="6276775" cy="2965573"/>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it-IT"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Teknik Elektro</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ID" sz="12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A | ASIIN</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10000559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Teknik Elektro</a:t>
                      </a:r>
                    </a:p>
                  </a:txBody>
                  <a:tcPr marL="10369" marR="10369" marT="10369" marB="0" anchor="b">
                    <a:solidFill>
                      <a:schemeClr val="bg1"/>
                    </a:solid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extLst>
                  <a:ext uri="{0D108BD9-81ED-4DB2-BD59-A6C34878D82A}">
                    <a16:rowId xmlns:a16="http://schemas.microsoft.com/office/drawing/2014/main" val="810166371"/>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Teknik Mesin</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ASIIN</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297151895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Teknik Mesin</a:t>
                      </a: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36996147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Teknik Bangunan</a:t>
                      </a: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ASIIN</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773377362"/>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Teknik Sipil</a:t>
                      </a:r>
                    </a:p>
                  </a:txBody>
                  <a:tcPr marL="10369" marR="10369" marT="10369" marB="0" anchor="b">
                    <a:no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84528000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7</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Teknologi Informasi</a:t>
                      </a:r>
                    </a:p>
                  </a:txBody>
                  <a:tcPr marL="10369" marR="10369" marT="10369" marB="0" anchor="b">
                    <a:solidFill>
                      <a:srgbClr val="E2E7FF"/>
                    </a:solid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821345540"/>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8</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Teknik Informatika</a:t>
                      </a: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Sekali</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204152765"/>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Sistem</a:t>
                      </a:r>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Informasi</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Sekali</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3037760529"/>
                  </a:ext>
                </a:extLst>
              </a:tr>
              <a:tr h="228121">
                <a:tc>
                  <a:txBody>
                    <a:bodyPr/>
                    <a:lstStyle/>
                    <a:p>
                      <a:pPr algn="ctr" fontAlgn="b"/>
                      <a:r>
                        <a:rPr lang="en-US"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10</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pt-BR"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Tata Boga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A</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594464011"/>
                  </a:ext>
                </a:extLst>
              </a:tr>
              <a:tr h="228121">
                <a:tc>
                  <a:txBody>
                    <a:bodyPr/>
                    <a:lstStyle/>
                    <a:p>
                      <a:pPr algn="ctr" fontAlgn="b"/>
                      <a:r>
                        <a:rPr lang="en-US"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Tata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Busana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2891351950"/>
                  </a:ext>
                </a:extLst>
              </a:tr>
              <a:tr h="228121">
                <a:tc>
                  <a:txBody>
                    <a:bodyPr/>
                    <a:lstStyle/>
                    <a:p>
                      <a:pPr algn="ctr" fontAlgn="b"/>
                      <a:r>
                        <a:rPr lang="en-US"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Tata Rias</a:t>
                      </a:r>
                    </a:p>
                  </a:txBody>
                  <a:tcPr marL="10369" marR="10369" marT="10369" marB="0" anchor="b">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Unggul</a:t>
                      </a:r>
                      <a:r>
                        <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AQAS</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1597989416"/>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13</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tx2">
                        <a:lumMod val="10000"/>
                        <a:lumOff val="90000"/>
                      </a:schemeClr>
                    </a:solidFill>
                  </a:tcPr>
                </a:tc>
                <a:tc>
                  <a:txBody>
                    <a:bodyPr/>
                    <a:lstStyle/>
                    <a:p>
                      <a:pPr algn="l" fontAlgn="b"/>
                      <a:r>
                        <a:rPr lang="nl-NL"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Pembangunan Wilayah dan Kota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tx2">
                        <a:lumMod val="10000"/>
                        <a:lumOff val="90000"/>
                      </a:schemeClr>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tx2">
                        <a:lumMod val="10000"/>
                        <a:lumOff val="90000"/>
                      </a:schemeClr>
                    </a:solidFill>
                  </a:tcPr>
                </a:tc>
                <a:extLst>
                  <a:ext uri="{0D108BD9-81ED-4DB2-BD59-A6C34878D82A}">
                    <a16:rowId xmlns:a16="http://schemas.microsoft.com/office/drawing/2014/main" val="847117661"/>
                  </a:ext>
                </a:extLst>
              </a:tr>
            </a:tbl>
          </a:graphicData>
        </a:graphic>
      </p:graphicFrame>
      <p:pic>
        <p:nvPicPr>
          <p:cNvPr id="13" name="Picture 12">
            <a:extLst>
              <a:ext uri="{FF2B5EF4-FFF2-40B4-BE49-F238E27FC236}">
                <a16:creationId xmlns:a16="http://schemas.microsoft.com/office/drawing/2014/main" id="{11CF10FB-2C17-28BE-DF6A-D2DECEF7DE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74661" y="2099378"/>
            <a:ext cx="4393037" cy="316910"/>
          </a:xfrm>
          <a:prstGeom prst="rect">
            <a:avLst/>
          </a:prstGeom>
        </p:spPr>
      </p:pic>
      <p:pic>
        <p:nvPicPr>
          <p:cNvPr id="14" name="Picture 13" descr="A blue and white logo&#10;&#10;Description automatically generated">
            <a:extLst>
              <a:ext uri="{FF2B5EF4-FFF2-40B4-BE49-F238E27FC236}">
                <a16:creationId xmlns:a16="http://schemas.microsoft.com/office/drawing/2014/main" id="{FAB6D693-414D-3967-2870-14A5C27C65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19180" y="2099378"/>
            <a:ext cx="1371464" cy="316911"/>
          </a:xfrm>
          <a:prstGeom prst="rect">
            <a:avLst/>
          </a:prstGeom>
        </p:spPr>
      </p:pic>
    </p:spTree>
    <p:extLst>
      <p:ext uri="{BB962C8B-B14F-4D97-AF65-F5344CB8AC3E}">
        <p14:creationId xmlns:p14="http://schemas.microsoft.com/office/powerpoint/2010/main" val="727959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5CE31B7D-7D20-8F6C-C622-340A70B111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12" name="Picture 11" descr="A group of buildings with orange roofs&#10;&#10;Description automatically generated">
            <a:extLst>
              <a:ext uri="{FF2B5EF4-FFF2-40B4-BE49-F238E27FC236}">
                <a16:creationId xmlns:a16="http://schemas.microsoft.com/office/drawing/2014/main" id="{DC3B12F7-22F9-A705-7732-4D7BB954C7F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Lst>
          </a:blip>
          <a:stretch>
            <a:fillRect/>
          </a:stretch>
        </p:blipFill>
        <p:spPr>
          <a:xfrm>
            <a:off x="6415" y="0"/>
            <a:ext cx="12185584" cy="6854392"/>
          </a:xfrm>
          <a:prstGeom prst="rect">
            <a:avLst/>
          </a:prstGeom>
        </p:spPr>
      </p:pic>
      <p:sp>
        <p:nvSpPr>
          <p:cNvPr id="6" name="Title 1">
            <a:extLst>
              <a:ext uri="{FF2B5EF4-FFF2-40B4-BE49-F238E27FC236}">
                <a16:creationId xmlns:a16="http://schemas.microsoft.com/office/drawing/2014/main" id="{A6F998B4-D0B1-3D4B-D99A-BCB99AF1675F}"/>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dirty="0" err="1">
                <a:solidFill>
                  <a:srgbClr val="FFC93C"/>
                </a:solidFill>
                <a:latin typeface="Stag Sans Book" panose="020B0503040000020004" pitchFamily="34" charset="0"/>
              </a:rPr>
              <a:t>Fakultas</a:t>
            </a:r>
            <a:endParaRPr lang="en-US" sz="3300" i="1" dirty="0">
              <a:solidFill>
                <a:srgbClr val="FFC93C"/>
              </a:solidFill>
              <a:latin typeface="Stag Sans Book" panose="020B0503040000020004" pitchFamily="34" charset="0"/>
            </a:endParaRPr>
          </a:p>
          <a:p>
            <a:pPr>
              <a:lnSpc>
                <a:spcPct val="80000"/>
              </a:lnSpc>
            </a:pPr>
            <a:r>
              <a:rPr lang="en-US" sz="3300" i="1" dirty="0" err="1">
                <a:solidFill>
                  <a:srgbClr val="444B98"/>
                </a:solidFill>
                <a:latin typeface="Stag Sans Medium" panose="020B0603040000020004" pitchFamily="34" charset="0"/>
              </a:rPr>
              <a:t>Vokasi</a:t>
            </a:r>
            <a:endParaRPr lang="en-US" sz="3300" i="1" dirty="0">
              <a:solidFill>
                <a:srgbClr val="444B98"/>
              </a:solidFill>
              <a:latin typeface="Stag Sans Medium" panose="020B0603040000020004" pitchFamily="34" charset="0"/>
            </a:endParaRPr>
          </a:p>
        </p:txBody>
      </p:sp>
      <p:graphicFrame>
        <p:nvGraphicFramePr>
          <p:cNvPr id="13" name="Table 12">
            <a:extLst>
              <a:ext uri="{FF2B5EF4-FFF2-40B4-BE49-F238E27FC236}">
                <a16:creationId xmlns:a16="http://schemas.microsoft.com/office/drawing/2014/main" id="{396E37C5-0E94-32BA-2A14-7677FFA32850}"/>
              </a:ext>
            </a:extLst>
          </p:cNvPr>
          <p:cNvGraphicFramePr>
            <a:graphicFrameLocks noGrp="1"/>
          </p:cNvGraphicFramePr>
          <p:nvPr>
            <p:extLst>
              <p:ext uri="{D42A27DB-BD31-4B8C-83A1-F6EECF244321}">
                <p14:modId xmlns:p14="http://schemas.microsoft.com/office/powerpoint/2010/main" val="703678525"/>
              </p:ext>
            </p:extLst>
          </p:nvPr>
        </p:nvGraphicFramePr>
        <p:xfrm>
          <a:off x="4702991" y="3687314"/>
          <a:ext cx="6276775" cy="2657339"/>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a:t>
                      </a:r>
                      <a:r>
                        <a:rPr lang="en-ID" sz="120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Administrasi</a:t>
                      </a:r>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Negara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10000559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Desain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Grafis</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810166371"/>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Kepelatihan</a:t>
                      </a:r>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Olahraga</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297151895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Manajemen Informatika</a:t>
                      </a:r>
                    </a:p>
                  </a:txBody>
                  <a:tcPr marL="10369" marR="10369" marT="10369"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36996147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Tata Boga</a:t>
                      </a:r>
                    </a:p>
                  </a:txBody>
                  <a:tcPr marL="10369" marR="10369" marT="10369" marB="0" anchor="b">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773377362"/>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sv-SE"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Tata Busana</a:t>
                      </a:r>
                    </a:p>
                  </a:txBody>
                  <a:tcPr marL="10369" marR="10369" marT="10369"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3845280003"/>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7</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Teknik Listrik</a:t>
                      </a:r>
                    </a:p>
                  </a:txBody>
                  <a:tcPr marL="10369" marR="10369" marT="10369" marB="0" anchor="b">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821345540"/>
                  </a:ext>
                </a:extLst>
              </a:tr>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8</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Teknik Mesin</a:t>
                      </a:r>
                    </a:p>
                  </a:txBody>
                  <a:tcPr marL="10369" marR="10369" marT="10369" marB="0" anchor="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noFill/>
                  </a:tcPr>
                </a:tc>
                <a:extLst>
                  <a:ext uri="{0D108BD9-81ED-4DB2-BD59-A6C34878D82A}">
                    <a16:rowId xmlns:a16="http://schemas.microsoft.com/office/drawing/2014/main" val="204152765"/>
                  </a:ext>
                </a:extLst>
              </a:tr>
              <a:tr h="228121">
                <a:tc>
                  <a:txBody>
                    <a:bodyPr/>
                    <a:lstStyle/>
                    <a:p>
                      <a:pPr algn="ctr"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Teknik Sipil</a:t>
                      </a:r>
                    </a:p>
                  </a:txBody>
                  <a:tcPr marL="10369" marR="10369" marT="10369" marB="0" anchor="b">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US" sz="1200" b="0" i="0" u="none" strike="noStrike" kern="1200" cap="none" spc="0" normalizeH="0" baseline="0" noProof="0" dirty="0">
                        <a:ln>
                          <a:noFill/>
                        </a:ln>
                        <a:solidFill>
                          <a:prstClr val="black"/>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3037760529"/>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10</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tc>
                  <a:txBody>
                    <a:bodyPr/>
                    <a:lstStyle/>
                    <a:p>
                      <a:pPr algn="l" fontAlgn="b"/>
                      <a:r>
                        <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a:t>
                      </a:r>
                      <a:r>
                        <a:rPr lang="en-ID"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Transportasi</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US"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algn="ctr" fontAlgn="b"/>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extLst>
                  <a:ext uri="{0D108BD9-81ED-4DB2-BD59-A6C34878D82A}">
                    <a16:rowId xmlns:a16="http://schemas.microsoft.com/office/drawing/2014/main" val="2165781688"/>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11</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chemeClr val="tx2">
                        <a:lumMod val="10000"/>
                        <a:lumOff val="90000"/>
                      </a:schemeClr>
                    </a:solidFill>
                  </a:tcPr>
                </a:tc>
                <a:tc>
                  <a:txBody>
                    <a:bodyPr/>
                    <a:lstStyle/>
                    <a:p>
                      <a:pPr algn="l"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D IV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Teknologi</a:t>
                      </a:r>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Rekayasa</a:t>
                      </a:r>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Otomotif</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chemeClr val="tx2">
                        <a:lumMod val="10000"/>
                        <a:lumOff val="90000"/>
                      </a:schemeClr>
                    </a:solidFill>
                  </a:tcPr>
                </a:tc>
                <a:tc>
                  <a:txBody>
                    <a:bodyPr/>
                    <a:lstStyle/>
                    <a:p>
                      <a:pPr algn="ctr" fontAlgn="b"/>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chemeClr val="tx2">
                        <a:lumMod val="10000"/>
                        <a:lumOff val="90000"/>
                      </a:schemeClr>
                    </a:solidFill>
                  </a:tcPr>
                </a:tc>
                <a:extLst>
                  <a:ext uri="{0D108BD9-81ED-4DB2-BD59-A6C34878D82A}">
                    <a16:rowId xmlns:a16="http://schemas.microsoft.com/office/drawing/2014/main" val="1988757627"/>
                  </a:ext>
                </a:extLst>
              </a:tr>
            </a:tbl>
          </a:graphicData>
        </a:graphic>
      </p:graphicFrame>
      <p:pic>
        <p:nvPicPr>
          <p:cNvPr id="22" name="Picture 21">
            <a:extLst>
              <a:ext uri="{FF2B5EF4-FFF2-40B4-BE49-F238E27FC236}">
                <a16:creationId xmlns:a16="http://schemas.microsoft.com/office/drawing/2014/main" id="{ECB61482-DD5F-06E1-F8B8-0C52BBAC02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pic>
        <p:nvPicPr>
          <p:cNvPr id="23" name="Picture 22" descr="A blue and white logo&#10;&#10;Description automatically generated">
            <a:extLst>
              <a:ext uri="{FF2B5EF4-FFF2-40B4-BE49-F238E27FC236}">
                <a16:creationId xmlns:a16="http://schemas.microsoft.com/office/drawing/2014/main" id="{C886C1B0-3BC1-8D79-DA05-293461283EA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151749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06BF61-5D35-5F52-5AB2-1E8AF7EF6CFD}"/>
              </a:ext>
            </a:extLst>
          </p:cNvPr>
          <p:cNvPicPr>
            <a:picLocks noChangeAspect="1"/>
          </p:cNvPicPr>
          <p:nvPr/>
        </p:nvPicPr>
        <p:blipFill>
          <a:blip r:embed="rId2"/>
          <a:stretch>
            <a:fillRect/>
          </a:stretch>
        </p:blipFill>
        <p:spPr>
          <a:xfrm>
            <a:off x="-46312" y="-7270613"/>
            <a:ext cx="12238311" cy="6858000"/>
          </a:xfrm>
          <a:prstGeom prst="rect">
            <a:avLst/>
          </a:prstGeom>
        </p:spPr>
      </p:pic>
      <p:pic>
        <p:nvPicPr>
          <p:cNvPr id="6" name="Picture 5" descr="A city with trees and a pond&#10;&#10;Description automatically generated">
            <a:extLst>
              <a:ext uri="{FF2B5EF4-FFF2-40B4-BE49-F238E27FC236}">
                <a16:creationId xmlns:a16="http://schemas.microsoft.com/office/drawing/2014/main" id="{90D97B5C-0A97-3857-142F-C79558437D12}"/>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0"/>
            <a:ext cx="6233455" cy="6726327"/>
          </a:xfrm>
          <a:prstGeom prst="rect">
            <a:avLst/>
          </a:prstGeom>
        </p:spPr>
      </p:pic>
      <p:sp>
        <p:nvSpPr>
          <p:cNvPr id="7" name="Rectangle 6">
            <a:extLst>
              <a:ext uri="{FF2B5EF4-FFF2-40B4-BE49-F238E27FC236}">
                <a16:creationId xmlns:a16="http://schemas.microsoft.com/office/drawing/2014/main" id="{ACEBB2C3-922D-DB7A-D2EF-08A8F537C963}"/>
              </a:ext>
            </a:extLst>
          </p:cNvPr>
          <p:cNvSpPr/>
          <p:nvPr/>
        </p:nvSpPr>
        <p:spPr>
          <a:xfrm>
            <a:off x="6233455" y="2992749"/>
            <a:ext cx="5958545" cy="1611909"/>
          </a:xfrm>
          <a:prstGeom prst="rect">
            <a:avLst/>
          </a:prstGeom>
          <a:solidFill>
            <a:srgbClr val="7484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331F6105-3C53-02B7-EEA5-C6B977509352}"/>
              </a:ext>
            </a:extLst>
          </p:cNvPr>
          <p:cNvSpPr/>
          <p:nvPr/>
        </p:nvSpPr>
        <p:spPr>
          <a:xfrm>
            <a:off x="6233455" y="4592151"/>
            <a:ext cx="5958545" cy="1721563"/>
          </a:xfrm>
          <a:prstGeom prst="rect">
            <a:avLst/>
          </a:prstGeom>
          <a:solidFill>
            <a:srgbClr val="444B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descr="A black screen with a black background&#10;&#10;Description automatically generated">
            <a:extLst>
              <a:ext uri="{FF2B5EF4-FFF2-40B4-BE49-F238E27FC236}">
                <a16:creationId xmlns:a16="http://schemas.microsoft.com/office/drawing/2014/main" id="{65E6F5F3-C63A-3636-91AF-6060BE986D0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13" name="Title 1">
            <a:extLst>
              <a:ext uri="{FF2B5EF4-FFF2-40B4-BE49-F238E27FC236}">
                <a16:creationId xmlns:a16="http://schemas.microsoft.com/office/drawing/2014/main" id="{AEAB5C77-6133-B2E9-78F5-1157486E9777}"/>
              </a:ext>
            </a:extLst>
          </p:cNvPr>
          <p:cNvSpPr txBox="1">
            <a:spLocks/>
          </p:cNvSpPr>
          <p:nvPr/>
        </p:nvSpPr>
        <p:spPr>
          <a:xfrm>
            <a:off x="6400800" y="0"/>
            <a:ext cx="5791200" cy="8000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spc="-150">
                <a:solidFill>
                  <a:srgbClr val="FFC93C"/>
                </a:solidFill>
                <a:latin typeface="Stag Sans" panose="020B0503040000020004" pitchFamily="34" charset="0"/>
              </a:rPr>
              <a:t>Overview</a:t>
            </a:r>
          </a:p>
        </p:txBody>
      </p:sp>
      <p:sp>
        <p:nvSpPr>
          <p:cNvPr id="15" name="Title 1">
            <a:extLst>
              <a:ext uri="{FF2B5EF4-FFF2-40B4-BE49-F238E27FC236}">
                <a16:creationId xmlns:a16="http://schemas.microsoft.com/office/drawing/2014/main" id="{8B77D187-ACE0-FAF7-8F17-83F6BFCC4E91}"/>
              </a:ext>
            </a:extLst>
          </p:cNvPr>
          <p:cNvSpPr txBox="1">
            <a:spLocks/>
          </p:cNvSpPr>
          <p:nvPr/>
        </p:nvSpPr>
        <p:spPr>
          <a:xfrm>
            <a:off x="6580460" y="3198202"/>
            <a:ext cx="1172890" cy="8000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spc="-150" dirty="0">
                <a:solidFill>
                  <a:schemeClr val="bg1"/>
                </a:solidFill>
                <a:latin typeface="Centra No1" pitchFamily="50" charset="0"/>
                <a:ea typeface="Centra No1" pitchFamily="50" charset="0"/>
              </a:rPr>
              <a:t>78</a:t>
            </a:r>
          </a:p>
        </p:txBody>
      </p:sp>
      <p:sp>
        <p:nvSpPr>
          <p:cNvPr id="16" name="Title 1">
            <a:extLst>
              <a:ext uri="{FF2B5EF4-FFF2-40B4-BE49-F238E27FC236}">
                <a16:creationId xmlns:a16="http://schemas.microsoft.com/office/drawing/2014/main" id="{5D4D14E6-76AA-9981-3CD7-13F4A3EE140D}"/>
              </a:ext>
            </a:extLst>
          </p:cNvPr>
          <p:cNvSpPr txBox="1">
            <a:spLocks/>
          </p:cNvSpPr>
          <p:nvPr/>
        </p:nvSpPr>
        <p:spPr>
          <a:xfrm>
            <a:off x="6504259" y="3940245"/>
            <a:ext cx="1325291" cy="4785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spc="-150">
                <a:solidFill>
                  <a:schemeClr val="bg1"/>
                </a:solidFill>
                <a:latin typeface="Montserrat" panose="00000500000000000000" pitchFamily="50" charset="0"/>
                <a:ea typeface="Centra No1" pitchFamily="50" charset="0"/>
              </a:rPr>
              <a:t>Program</a:t>
            </a:r>
          </a:p>
          <a:p>
            <a:pPr algn="ctr"/>
            <a:r>
              <a:rPr lang="en-US" sz="1600" spc="-150" err="1">
                <a:solidFill>
                  <a:schemeClr val="bg1"/>
                </a:solidFill>
                <a:latin typeface="Montserrat" panose="00000500000000000000" pitchFamily="50" charset="0"/>
                <a:ea typeface="Centra No1" pitchFamily="50" charset="0"/>
              </a:rPr>
              <a:t>Sarjana</a:t>
            </a:r>
            <a:endParaRPr lang="en-US" sz="1600" spc="-150">
              <a:solidFill>
                <a:schemeClr val="bg1"/>
              </a:solidFill>
              <a:latin typeface="Montserrat" panose="00000500000000000000" pitchFamily="50" charset="0"/>
              <a:ea typeface="Centra No1" pitchFamily="50" charset="0"/>
            </a:endParaRPr>
          </a:p>
        </p:txBody>
      </p:sp>
      <p:cxnSp>
        <p:nvCxnSpPr>
          <p:cNvPr id="18" name="Straight Connector 17">
            <a:extLst>
              <a:ext uri="{FF2B5EF4-FFF2-40B4-BE49-F238E27FC236}">
                <a16:creationId xmlns:a16="http://schemas.microsoft.com/office/drawing/2014/main" id="{C6BDE26B-804E-7DD7-77B2-ACEE8CF81882}"/>
              </a:ext>
            </a:extLst>
          </p:cNvPr>
          <p:cNvCxnSpPr>
            <a:cxnSpLocks/>
          </p:cNvCxnSpPr>
          <p:nvPr/>
        </p:nvCxnSpPr>
        <p:spPr>
          <a:xfrm>
            <a:off x="7843157" y="3198202"/>
            <a:ext cx="0" cy="981336"/>
          </a:xfrm>
          <a:prstGeom prst="line">
            <a:avLst/>
          </a:prstGeom>
          <a:ln w="28575">
            <a:solidFill>
              <a:srgbClr val="FFFF00"/>
            </a:solidFill>
          </a:ln>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A0EF995F-E60E-2DB0-6ACF-7F956DE8CA19}"/>
              </a:ext>
            </a:extLst>
          </p:cNvPr>
          <p:cNvSpPr txBox="1">
            <a:spLocks/>
          </p:cNvSpPr>
          <p:nvPr/>
        </p:nvSpPr>
        <p:spPr>
          <a:xfrm>
            <a:off x="7919357" y="3198202"/>
            <a:ext cx="1172890" cy="8000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spc="-150">
                <a:solidFill>
                  <a:schemeClr val="bg1"/>
                </a:solidFill>
                <a:latin typeface="Centra No1" pitchFamily="50" charset="0"/>
                <a:ea typeface="Centra No1" pitchFamily="50" charset="0"/>
              </a:rPr>
              <a:t>10</a:t>
            </a:r>
          </a:p>
        </p:txBody>
      </p:sp>
      <p:sp>
        <p:nvSpPr>
          <p:cNvPr id="21" name="Title 1">
            <a:extLst>
              <a:ext uri="{FF2B5EF4-FFF2-40B4-BE49-F238E27FC236}">
                <a16:creationId xmlns:a16="http://schemas.microsoft.com/office/drawing/2014/main" id="{7FDCA574-9C53-7757-F83B-77E34E1A86BD}"/>
              </a:ext>
            </a:extLst>
          </p:cNvPr>
          <p:cNvSpPr txBox="1">
            <a:spLocks/>
          </p:cNvSpPr>
          <p:nvPr/>
        </p:nvSpPr>
        <p:spPr>
          <a:xfrm>
            <a:off x="7843156" y="3940245"/>
            <a:ext cx="1325291" cy="4785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spc="-150">
                <a:solidFill>
                  <a:schemeClr val="bg1"/>
                </a:solidFill>
                <a:latin typeface="Montserrat" panose="00000500000000000000" pitchFamily="50" charset="0"/>
                <a:ea typeface="Centra No1" pitchFamily="50" charset="0"/>
              </a:rPr>
              <a:t>Program</a:t>
            </a:r>
          </a:p>
          <a:p>
            <a:pPr algn="ctr"/>
            <a:r>
              <a:rPr lang="en-US" sz="1600" spc="-150">
                <a:solidFill>
                  <a:schemeClr val="bg1"/>
                </a:solidFill>
                <a:latin typeface="Montserrat" panose="00000500000000000000" pitchFamily="50" charset="0"/>
                <a:ea typeface="Centra No1" pitchFamily="50" charset="0"/>
              </a:rPr>
              <a:t>Vokasi</a:t>
            </a:r>
          </a:p>
        </p:txBody>
      </p:sp>
      <p:cxnSp>
        <p:nvCxnSpPr>
          <p:cNvPr id="22" name="Straight Connector 21">
            <a:extLst>
              <a:ext uri="{FF2B5EF4-FFF2-40B4-BE49-F238E27FC236}">
                <a16:creationId xmlns:a16="http://schemas.microsoft.com/office/drawing/2014/main" id="{808A72D6-B31B-518D-B232-AF0F96DAF31D}"/>
              </a:ext>
            </a:extLst>
          </p:cNvPr>
          <p:cNvCxnSpPr>
            <a:cxnSpLocks/>
          </p:cNvCxnSpPr>
          <p:nvPr/>
        </p:nvCxnSpPr>
        <p:spPr>
          <a:xfrm>
            <a:off x="9182054" y="3198202"/>
            <a:ext cx="0" cy="981336"/>
          </a:xfrm>
          <a:prstGeom prst="line">
            <a:avLst/>
          </a:prstGeom>
          <a:ln w="28575">
            <a:solidFill>
              <a:srgbClr val="FFFF00"/>
            </a:solidFill>
          </a:ln>
        </p:spPr>
        <p:style>
          <a:lnRef idx="2">
            <a:schemeClr val="accent1"/>
          </a:lnRef>
          <a:fillRef idx="0">
            <a:schemeClr val="accent1"/>
          </a:fillRef>
          <a:effectRef idx="1">
            <a:schemeClr val="accent1"/>
          </a:effectRef>
          <a:fontRef idx="minor">
            <a:schemeClr val="tx1"/>
          </a:fontRef>
        </p:style>
      </p:cxnSp>
      <p:sp>
        <p:nvSpPr>
          <p:cNvPr id="23" name="Title 1">
            <a:extLst>
              <a:ext uri="{FF2B5EF4-FFF2-40B4-BE49-F238E27FC236}">
                <a16:creationId xmlns:a16="http://schemas.microsoft.com/office/drawing/2014/main" id="{AED165C9-9274-9DF5-D584-EB9BA39E0BE3}"/>
              </a:ext>
            </a:extLst>
          </p:cNvPr>
          <p:cNvSpPr txBox="1">
            <a:spLocks/>
          </p:cNvSpPr>
          <p:nvPr/>
        </p:nvSpPr>
        <p:spPr>
          <a:xfrm>
            <a:off x="9258254" y="3158811"/>
            <a:ext cx="1172890" cy="8000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spc="-150" dirty="0">
                <a:solidFill>
                  <a:schemeClr val="bg1"/>
                </a:solidFill>
                <a:latin typeface="Centra No1" pitchFamily="50" charset="0"/>
                <a:ea typeface="Centra No1" pitchFamily="50" charset="0"/>
              </a:rPr>
              <a:t>28</a:t>
            </a:r>
          </a:p>
        </p:txBody>
      </p:sp>
      <p:sp>
        <p:nvSpPr>
          <p:cNvPr id="24" name="Title 1">
            <a:extLst>
              <a:ext uri="{FF2B5EF4-FFF2-40B4-BE49-F238E27FC236}">
                <a16:creationId xmlns:a16="http://schemas.microsoft.com/office/drawing/2014/main" id="{93E6CE28-C42A-F1DB-9BE7-78EC76E15863}"/>
              </a:ext>
            </a:extLst>
          </p:cNvPr>
          <p:cNvSpPr txBox="1">
            <a:spLocks/>
          </p:cNvSpPr>
          <p:nvPr/>
        </p:nvSpPr>
        <p:spPr>
          <a:xfrm>
            <a:off x="9182053" y="3900854"/>
            <a:ext cx="1325291" cy="4785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spc="-150">
                <a:solidFill>
                  <a:schemeClr val="bg1"/>
                </a:solidFill>
                <a:latin typeface="Montserrat" panose="00000500000000000000" pitchFamily="50" charset="0"/>
                <a:ea typeface="Centra No1" pitchFamily="50" charset="0"/>
              </a:rPr>
              <a:t>Program</a:t>
            </a:r>
          </a:p>
          <a:p>
            <a:pPr algn="ctr"/>
            <a:r>
              <a:rPr lang="en-US" sz="1600" spc="-150">
                <a:solidFill>
                  <a:schemeClr val="bg1"/>
                </a:solidFill>
                <a:latin typeface="Montserrat" panose="00000500000000000000" pitchFamily="50" charset="0"/>
                <a:ea typeface="Centra No1" pitchFamily="50" charset="0"/>
              </a:rPr>
              <a:t>S2</a:t>
            </a:r>
          </a:p>
        </p:txBody>
      </p:sp>
      <p:cxnSp>
        <p:nvCxnSpPr>
          <p:cNvPr id="25" name="Straight Connector 24">
            <a:extLst>
              <a:ext uri="{FF2B5EF4-FFF2-40B4-BE49-F238E27FC236}">
                <a16:creationId xmlns:a16="http://schemas.microsoft.com/office/drawing/2014/main" id="{ECB13758-2A69-AF7F-7CA8-2EF18E7BE528}"/>
              </a:ext>
            </a:extLst>
          </p:cNvPr>
          <p:cNvCxnSpPr>
            <a:cxnSpLocks/>
          </p:cNvCxnSpPr>
          <p:nvPr/>
        </p:nvCxnSpPr>
        <p:spPr>
          <a:xfrm>
            <a:off x="10520951" y="3158811"/>
            <a:ext cx="0" cy="981336"/>
          </a:xfrm>
          <a:prstGeom prst="line">
            <a:avLst/>
          </a:prstGeom>
          <a:ln w="28575">
            <a:solidFill>
              <a:srgbClr val="FFFF00"/>
            </a:solidFill>
          </a:ln>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281F7EB3-56DC-E5B5-20D7-A96A535432F4}"/>
              </a:ext>
            </a:extLst>
          </p:cNvPr>
          <p:cNvSpPr txBox="1">
            <a:spLocks/>
          </p:cNvSpPr>
          <p:nvPr/>
        </p:nvSpPr>
        <p:spPr>
          <a:xfrm>
            <a:off x="10593387" y="3158811"/>
            <a:ext cx="1172890" cy="8000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spc="-150" dirty="0">
                <a:solidFill>
                  <a:schemeClr val="bg1"/>
                </a:solidFill>
                <a:latin typeface="Centra No1" pitchFamily="50" charset="0"/>
                <a:ea typeface="Centra No1" pitchFamily="50" charset="0"/>
              </a:rPr>
              <a:t>15</a:t>
            </a:r>
          </a:p>
        </p:txBody>
      </p:sp>
      <p:sp>
        <p:nvSpPr>
          <p:cNvPr id="27" name="Title 1">
            <a:extLst>
              <a:ext uri="{FF2B5EF4-FFF2-40B4-BE49-F238E27FC236}">
                <a16:creationId xmlns:a16="http://schemas.microsoft.com/office/drawing/2014/main" id="{6E21CBD1-59C8-6D68-B8A5-9E4BB3CF2242}"/>
              </a:ext>
            </a:extLst>
          </p:cNvPr>
          <p:cNvSpPr txBox="1">
            <a:spLocks/>
          </p:cNvSpPr>
          <p:nvPr/>
        </p:nvSpPr>
        <p:spPr>
          <a:xfrm>
            <a:off x="10517186" y="3900854"/>
            <a:ext cx="1325291" cy="4785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spc="-150">
                <a:solidFill>
                  <a:schemeClr val="bg1"/>
                </a:solidFill>
                <a:latin typeface="Montserrat" panose="00000500000000000000" pitchFamily="50" charset="0"/>
                <a:ea typeface="Centra No1" pitchFamily="50" charset="0"/>
              </a:rPr>
              <a:t>Program</a:t>
            </a:r>
          </a:p>
          <a:p>
            <a:pPr algn="ctr"/>
            <a:r>
              <a:rPr lang="en-US" sz="1600" spc="-150">
                <a:solidFill>
                  <a:schemeClr val="bg1"/>
                </a:solidFill>
                <a:latin typeface="Montserrat" panose="00000500000000000000" pitchFamily="50" charset="0"/>
                <a:ea typeface="Centra No1" pitchFamily="50" charset="0"/>
              </a:rPr>
              <a:t>S3</a:t>
            </a:r>
          </a:p>
        </p:txBody>
      </p:sp>
      <p:sp>
        <p:nvSpPr>
          <p:cNvPr id="29" name="Title 1">
            <a:extLst>
              <a:ext uri="{FF2B5EF4-FFF2-40B4-BE49-F238E27FC236}">
                <a16:creationId xmlns:a16="http://schemas.microsoft.com/office/drawing/2014/main" id="{9383E620-21EE-10F5-3B1C-788B0ECEC012}"/>
              </a:ext>
            </a:extLst>
          </p:cNvPr>
          <p:cNvSpPr txBox="1">
            <a:spLocks/>
          </p:cNvSpPr>
          <p:nvPr/>
        </p:nvSpPr>
        <p:spPr>
          <a:xfrm>
            <a:off x="6827524" y="5056524"/>
            <a:ext cx="1602078" cy="8000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spc="-150">
                <a:solidFill>
                  <a:schemeClr val="bg1"/>
                </a:solidFill>
                <a:latin typeface="Centra No1" pitchFamily="50" charset="0"/>
                <a:ea typeface="Centra No1" pitchFamily="50" charset="0"/>
              </a:rPr>
              <a:t>773</a:t>
            </a:r>
          </a:p>
        </p:txBody>
      </p:sp>
      <p:sp>
        <p:nvSpPr>
          <p:cNvPr id="30" name="Title 1">
            <a:extLst>
              <a:ext uri="{FF2B5EF4-FFF2-40B4-BE49-F238E27FC236}">
                <a16:creationId xmlns:a16="http://schemas.microsoft.com/office/drawing/2014/main" id="{8AE42416-EAED-54F5-EF5F-0BCE2FB71878}"/>
              </a:ext>
            </a:extLst>
          </p:cNvPr>
          <p:cNvSpPr txBox="1">
            <a:spLocks/>
          </p:cNvSpPr>
          <p:nvPr/>
        </p:nvSpPr>
        <p:spPr>
          <a:xfrm>
            <a:off x="6829322" y="5741417"/>
            <a:ext cx="1586673" cy="4785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spc="-150">
                <a:solidFill>
                  <a:schemeClr val="bg1"/>
                </a:solidFill>
                <a:latin typeface="Montserrat" panose="00000500000000000000" pitchFamily="50" charset="0"/>
                <a:ea typeface="Centra No1" pitchFamily="50" charset="0"/>
              </a:rPr>
              <a:t>S2</a:t>
            </a:r>
          </a:p>
        </p:txBody>
      </p:sp>
      <p:cxnSp>
        <p:nvCxnSpPr>
          <p:cNvPr id="31" name="Straight Connector 30">
            <a:extLst>
              <a:ext uri="{FF2B5EF4-FFF2-40B4-BE49-F238E27FC236}">
                <a16:creationId xmlns:a16="http://schemas.microsoft.com/office/drawing/2014/main" id="{8F78BE6F-0DF5-3293-807E-AA7F028CA02D}"/>
              </a:ext>
            </a:extLst>
          </p:cNvPr>
          <p:cNvCxnSpPr>
            <a:cxnSpLocks/>
          </p:cNvCxnSpPr>
          <p:nvPr/>
        </p:nvCxnSpPr>
        <p:spPr>
          <a:xfrm>
            <a:off x="8415995" y="5124450"/>
            <a:ext cx="13607" cy="856260"/>
          </a:xfrm>
          <a:prstGeom prst="line">
            <a:avLst/>
          </a:prstGeom>
          <a:ln w="28575">
            <a:solidFill>
              <a:srgbClr val="FFFF00"/>
            </a:solidFill>
          </a:ln>
        </p:spPr>
        <p:style>
          <a:lnRef idx="2">
            <a:schemeClr val="accent1"/>
          </a:lnRef>
          <a:fillRef idx="0">
            <a:schemeClr val="accent1"/>
          </a:fillRef>
          <a:effectRef idx="1">
            <a:schemeClr val="accent1"/>
          </a:effectRef>
          <a:fontRef idx="minor">
            <a:schemeClr val="tx1"/>
          </a:fontRef>
        </p:style>
      </p:cxnSp>
      <p:sp>
        <p:nvSpPr>
          <p:cNvPr id="37" name="Title 1">
            <a:extLst>
              <a:ext uri="{FF2B5EF4-FFF2-40B4-BE49-F238E27FC236}">
                <a16:creationId xmlns:a16="http://schemas.microsoft.com/office/drawing/2014/main" id="{655BC941-E770-982D-8701-3465029B52EE}"/>
              </a:ext>
            </a:extLst>
          </p:cNvPr>
          <p:cNvSpPr txBox="1">
            <a:spLocks/>
          </p:cNvSpPr>
          <p:nvPr/>
        </p:nvSpPr>
        <p:spPr>
          <a:xfrm>
            <a:off x="8429601" y="5056524"/>
            <a:ext cx="1602078" cy="8000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spc="-150">
                <a:solidFill>
                  <a:schemeClr val="bg1"/>
                </a:solidFill>
                <a:latin typeface="Centra No1" pitchFamily="50" charset="0"/>
                <a:ea typeface="Centra No1" pitchFamily="50" charset="0"/>
              </a:rPr>
              <a:t>444</a:t>
            </a:r>
          </a:p>
        </p:txBody>
      </p:sp>
      <p:sp>
        <p:nvSpPr>
          <p:cNvPr id="38" name="Title 1">
            <a:extLst>
              <a:ext uri="{FF2B5EF4-FFF2-40B4-BE49-F238E27FC236}">
                <a16:creationId xmlns:a16="http://schemas.microsoft.com/office/drawing/2014/main" id="{EEA5184F-28B5-28A2-322B-C240A9FCA0AC}"/>
              </a:ext>
            </a:extLst>
          </p:cNvPr>
          <p:cNvSpPr txBox="1">
            <a:spLocks/>
          </p:cNvSpPr>
          <p:nvPr/>
        </p:nvSpPr>
        <p:spPr>
          <a:xfrm>
            <a:off x="8431399" y="5741417"/>
            <a:ext cx="1586673" cy="4785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spc="-150">
                <a:solidFill>
                  <a:schemeClr val="bg1"/>
                </a:solidFill>
                <a:latin typeface="Montserrat" panose="00000500000000000000" pitchFamily="50" charset="0"/>
                <a:ea typeface="Centra No1" pitchFamily="50" charset="0"/>
              </a:rPr>
              <a:t>S3</a:t>
            </a:r>
          </a:p>
        </p:txBody>
      </p:sp>
      <p:cxnSp>
        <p:nvCxnSpPr>
          <p:cNvPr id="39" name="Straight Connector 38">
            <a:extLst>
              <a:ext uri="{FF2B5EF4-FFF2-40B4-BE49-F238E27FC236}">
                <a16:creationId xmlns:a16="http://schemas.microsoft.com/office/drawing/2014/main" id="{8F63637C-D1BD-C388-BD8E-D0A9909FF1B2}"/>
              </a:ext>
            </a:extLst>
          </p:cNvPr>
          <p:cNvCxnSpPr>
            <a:cxnSpLocks/>
          </p:cNvCxnSpPr>
          <p:nvPr/>
        </p:nvCxnSpPr>
        <p:spPr>
          <a:xfrm>
            <a:off x="10018072" y="5143500"/>
            <a:ext cx="13607" cy="837210"/>
          </a:xfrm>
          <a:prstGeom prst="line">
            <a:avLst/>
          </a:prstGeom>
          <a:ln w="28575">
            <a:solidFill>
              <a:srgbClr val="FFFF00"/>
            </a:solidFill>
          </a:ln>
        </p:spPr>
        <p:style>
          <a:lnRef idx="2">
            <a:schemeClr val="accent1"/>
          </a:lnRef>
          <a:fillRef idx="0">
            <a:schemeClr val="accent1"/>
          </a:fillRef>
          <a:effectRef idx="1">
            <a:schemeClr val="accent1"/>
          </a:effectRef>
          <a:fontRef idx="minor">
            <a:schemeClr val="tx1"/>
          </a:fontRef>
        </p:style>
      </p:cxnSp>
      <p:sp>
        <p:nvSpPr>
          <p:cNvPr id="40" name="Title 1">
            <a:extLst>
              <a:ext uri="{FF2B5EF4-FFF2-40B4-BE49-F238E27FC236}">
                <a16:creationId xmlns:a16="http://schemas.microsoft.com/office/drawing/2014/main" id="{DF0587A8-6DD8-1240-FF50-5010842796CA}"/>
              </a:ext>
            </a:extLst>
          </p:cNvPr>
          <p:cNvSpPr txBox="1">
            <a:spLocks/>
          </p:cNvSpPr>
          <p:nvPr/>
        </p:nvSpPr>
        <p:spPr>
          <a:xfrm>
            <a:off x="10045286" y="5056524"/>
            <a:ext cx="1602078" cy="8000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spc="-150" dirty="0">
                <a:solidFill>
                  <a:schemeClr val="bg1"/>
                </a:solidFill>
                <a:latin typeface="Centra No1" pitchFamily="50" charset="0"/>
                <a:ea typeface="Centra No1" pitchFamily="50" charset="0"/>
              </a:rPr>
              <a:t>131</a:t>
            </a:r>
          </a:p>
        </p:txBody>
      </p:sp>
      <p:sp>
        <p:nvSpPr>
          <p:cNvPr id="41" name="Title 1">
            <a:extLst>
              <a:ext uri="{FF2B5EF4-FFF2-40B4-BE49-F238E27FC236}">
                <a16:creationId xmlns:a16="http://schemas.microsoft.com/office/drawing/2014/main" id="{EC3F35AE-08DF-CFD9-D13B-9BA4560A89E1}"/>
              </a:ext>
            </a:extLst>
          </p:cNvPr>
          <p:cNvSpPr txBox="1">
            <a:spLocks/>
          </p:cNvSpPr>
          <p:nvPr/>
        </p:nvSpPr>
        <p:spPr>
          <a:xfrm>
            <a:off x="10047084" y="5741417"/>
            <a:ext cx="1586673" cy="4785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spc="-150">
                <a:solidFill>
                  <a:schemeClr val="bg1"/>
                </a:solidFill>
                <a:latin typeface="Montserrat" panose="00000500000000000000" pitchFamily="50" charset="0"/>
                <a:ea typeface="Centra No1" pitchFamily="50" charset="0"/>
              </a:rPr>
              <a:t>Profesor</a:t>
            </a:r>
          </a:p>
        </p:txBody>
      </p:sp>
      <p:sp>
        <p:nvSpPr>
          <p:cNvPr id="46" name="Title 1">
            <a:extLst>
              <a:ext uri="{FF2B5EF4-FFF2-40B4-BE49-F238E27FC236}">
                <a16:creationId xmlns:a16="http://schemas.microsoft.com/office/drawing/2014/main" id="{C992FBCE-0204-010B-BC21-5AC3D3CF7239}"/>
              </a:ext>
            </a:extLst>
          </p:cNvPr>
          <p:cNvSpPr txBox="1">
            <a:spLocks/>
          </p:cNvSpPr>
          <p:nvPr/>
        </p:nvSpPr>
        <p:spPr>
          <a:xfrm>
            <a:off x="7030333" y="4612877"/>
            <a:ext cx="4455841" cy="3603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a:solidFill>
                  <a:schemeClr val="bg1"/>
                </a:solidFill>
                <a:latin typeface="Stag Sans" panose="020B0503040000020004" pitchFamily="34" charset="0"/>
                <a:ea typeface="Centra No1" pitchFamily="50" charset="0"/>
              </a:rPr>
              <a:t>Dosen Profesional</a:t>
            </a:r>
          </a:p>
        </p:txBody>
      </p:sp>
      <p:sp>
        <p:nvSpPr>
          <p:cNvPr id="51" name="Title 1">
            <a:extLst>
              <a:ext uri="{FF2B5EF4-FFF2-40B4-BE49-F238E27FC236}">
                <a16:creationId xmlns:a16="http://schemas.microsoft.com/office/drawing/2014/main" id="{CD3B4BB7-0D88-7D21-F1D8-8A2EFA86461A}"/>
              </a:ext>
            </a:extLst>
          </p:cNvPr>
          <p:cNvSpPr txBox="1">
            <a:spLocks/>
          </p:cNvSpPr>
          <p:nvPr/>
        </p:nvSpPr>
        <p:spPr>
          <a:xfrm>
            <a:off x="6914692" y="1545825"/>
            <a:ext cx="1677315" cy="8000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0" b="1" spc="-150" dirty="0">
                <a:solidFill>
                  <a:srgbClr val="FFC93C"/>
                </a:solidFill>
                <a:latin typeface="Centra No1" pitchFamily="50" charset="0"/>
                <a:ea typeface="Centra No1" pitchFamily="50" charset="0"/>
              </a:rPr>
              <a:t>11</a:t>
            </a:r>
          </a:p>
        </p:txBody>
      </p:sp>
      <p:sp>
        <p:nvSpPr>
          <p:cNvPr id="52" name="Title 1">
            <a:extLst>
              <a:ext uri="{FF2B5EF4-FFF2-40B4-BE49-F238E27FC236}">
                <a16:creationId xmlns:a16="http://schemas.microsoft.com/office/drawing/2014/main" id="{25659406-22E0-1C8C-16EC-67C78BD658C1}"/>
              </a:ext>
            </a:extLst>
          </p:cNvPr>
          <p:cNvSpPr txBox="1">
            <a:spLocks/>
          </p:cNvSpPr>
          <p:nvPr/>
        </p:nvSpPr>
        <p:spPr>
          <a:xfrm>
            <a:off x="7382357" y="2430043"/>
            <a:ext cx="1325291" cy="4785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rgbClr val="444B98"/>
                </a:solidFill>
                <a:latin typeface="Montserrat SemiBold" panose="00000700000000000000" pitchFamily="50" charset="0"/>
                <a:ea typeface="Centra No1" pitchFamily="50" charset="0"/>
              </a:rPr>
              <a:t>Fakultas</a:t>
            </a:r>
          </a:p>
        </p:txBody>
      </p:sp>
      <p:cxnSp>
        <p:nvCxnSpPr>
          <p:cNvPr id="53" name="Straight Connector 52">
            <a:extLst>
              <a:ext uri="{FF2B5EF4-FFF2-40B4-BE49-F238E27FC236}">
                <a16:creationId xmlns:a16="http://schemas.microsoft.com/office/drawing/2014/main" id="{54A7D391-7BBD-48E1-0923-B4F929C1A139}"/>
              </a:ext>
            </a:extLst>
          </p:cNvPr>
          <p:cNvCxnSpPr>
            <a:cxnSpLocks/>
          </p:cNvCxnSpPr>
          <p:nvPr/>
        </p:nvCxnSpPr>
        <p:spPr>
          <a:xfrm>
            <a:off x="8439102" y="1178902"/>
            <a:ext cx="0" cy="1251141"/>
          </a:xfrm>
          <a:prstGeom prst="line">
            <a:avLst/>
          </a:prstGeom>
          <a:ln w="28575">
            <a:solidFill>
              <a:srgbClr val="6B70AD"/>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9DD3CB9A-584F-B01D-A271-E37BF65A9C68}"/>
              </a:ext>
            </a:extLst>
          </p:cNvPr>
          <p:cNvSpPr/>
          <p:nvPr/>
        </p:nvSpPr>
        <p:spPr>
          <a:xfrm>
            <a:off x="8458176" y="1178901"/>
            <a:ext cx="828653" cy="12695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Title 1">
            <a:extLst>
              <a:ext uri="{FF2B5EF4-FFF2-40B4-BE49-F238E27FC236}">
                <a16:creationId xmlns:a16="http://schemas.microsoft.com/office/drawing/2014/main" id="{3775D4AA-6B8E-4F88-61BC-584570537E83}"/>
              </a:ext>
            </a:extLst>
          </p:cNvPr>
          <p:cNvSpPr txBox="1">
            <a:spLocks/>
          </p:cNvSpPr>
          <p:nvPr/>
        </p:nvSpPr>
        <p:spPr>
          <a:xfrm>
            <a:off x="8634597" y="1103937"/>
            <a:ext cx="3012767" cy="1402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a:t>
            </a:r>
            <a:r>
              <a:rPr lang="en-ID" sz="1000" b="0" i="0" u="none" strike="noStrike" baseline="0" dirty="0" err="1">
                <a:latin typeface="Montserrat" panose="00000500000000000000" pitchFamily="50" charset="0"/>
              </a:rPr>
              <a:t>Ilmu</a:t>
            </a:r>
            <a:r>
              <a:rPr lang="en-ID" sz="1000" b="0" i="0" u="none" strike="noStrike" baseline="0" dirty="0">
                <a:latin typeface="Montserrat" panose="00000500000000000000" pitchFamily="50" charset="0"/>
              </a:rPr>
              <a:t> Sosial dan </a:t>
            </a:r>
            <a:r>
              <a:rPr lang="en-ID" sz="1000" b="0" i="0" u="none" strike="noStrike" baseline="0" dirty="0" err="1">
                <a:latin typeface="Montserrat" panose="00000500000000000000" pitchFamily="50" charset="0"/>
              </a:rPr>
              <a:t>Ilmu</a:t>
            </a:r>
            <a:r>
              <a:rPr lang="en-ID" sz="1000" b="0" i="0" u="none" strike="noStrike" baseline="0" dirty="0">
                <a:latin typeface="Montserrat" panose="00000500000000000000" pitchFamily="50" charset="0"/>
              </a:rPr>
              <a:t> </a:t>
            </a:r>
            <a:r>
              <a:rPr lang="en-ID" sz="1000" b="0" i="0" u="none" strike="noStrike" baseline="0" dirty="0" err="1">
                <a:latin typeface="Montserrat" panose="00000500000000000000" pitchFamily="50" charset="0"/>
              </a:rPr>
              <a:t>Politik</a:t>
            </a:r>
            <a:endParaRPr lang="en-ID" sz="1000" b="0" i="0" u="none" strike="noStrike" baseline="0" dirty="0">
              <a:latin typeface="Montserrat" panose="00000500000000000000" pitchFamily="50" charset="0"/>
            </a:endParaRPr>
          </a:p>
          <a:p>
            <a:r>
              <a:rPr lang="en-ID" sz="1000" dirty="0" err="1">
                <a:latin typeface="Montserrat" panose="00000500000000000000" pitchFamily="50" charset="0"/>
              </a:rPr>
              <a:t>Fakultas</a:t>
            </a:r>
            <a:r>
              <a:rPr lang="en-ID" sz="1000" dirty="0">
                <a:latin typeface="Montserrat" panose="00000500000000000000" pitchFamily="50" charset="0"/>
              </a:rPr>
              <a:t> Hukum</a:t>
            </a:r>
            <a:endParaRPr lang="en-ID" sz="1000" b="0" i="0" u="none" strike="noStrike" baseline="0" dirty="0">
              <a:latin typeface="Montserrat" panose="00000500000000000000" pitchFamily="50" charset="0"/>
            </a:endParaRPr>
          </a:p>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a:t>
            </a:r>
            <a:r>
              <a:rPr lang="en-ID" sz="1000" b="0" i="0" u="none" strike="noStrike" baseline="0" dirty="0" err="1">
                <a:latin typeface="Montserrat" panose="00000500000000000000" pitchFamily="50" charset="0"/>
              </a:rPr>
              <a:t>Ekonomi</a:t>
            </a:r>
            <a:r>
              <a:rPr lang="en-ID" sz="1000" b="0" i="0" u="none" strike="noStrike" baseline="0" dirty="0">
                <a:latin typeface="Montserrat" panose="00000500000000000000" pitchFamily="50" charset="0"/>
              </a:rPr>
              <a:t> dan </a:t>
            </a:r>
            <a:r>
              <a:rPr lang="en-ID" sz="1000" b="0" i="0" u="none" strike="noStrike" baseline="0" dirty="0" err="1">
                <a:latin typeface="Montserrat" panose="00000500000000000000" pitchFamily="50" charset="0"/>
              </a:rPr>
              <a:t>Bisnis</a:t>
            </a:r>
            <a:endParaRPr lang="en-ID" sz="1000" b="0" i="0" u="none" strike="noStrike" baseline="0" dirty="0">
              <a:latin typeface="Montserrat" panose="00000500000000000000" pitchFamily="50" charset="0"/>
            </a:endParaRPr>
          </a:p>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a:t>
            </a:r>
            <a:r>
              <a:rPr lang="en-ID" sz="1000" b="0" i="0" u="none" strike="noStrike" baseline="0" dirty="0" err="1">
                <a:latin typeface="Montserrat" panose="00000500000000000000" pitchFamily="50" charset="0"/>
              </a:rPr>
              <a:t>Matematika</a:t>
            </a:r>
            <a:r>
              <a:rPr lang="en-ID" sz="1000" b="0" i="0" u="none" strike="noStrike" baseline="0" dirty="0">
                <a:latin typeface="Montserrat" panose="00000500000000000000" pitchFamily="50" charset="0"/>
              </a:rPr>
              <a:t> &amp; IPA</a:t>
            </a:r>
          </a:p>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a:t>
            </a:r>
            <a:r>
              <a:rPr lang="en-ID" sz="1000" b="0" i="0" u="none" strike="noStrike" baseline="0" dirty="0" err="1">
                <a:latin typeface="Montserrat" panose="00000500000000000000" pitchFamily="50" charset="0"/>
              </a:rPr>
              <a:t>Ilmu</a:t>
            </a:r>
            <a:r>
              <a:rPr lang="en-ID" sz="1000" b="0" i="0" u="none" strike="noStrike" baseline="0" dirty="0">
                <a:latin typeface="Montserrat" panose="00000500000000000000" pitchFamily="50" charset="0"/>
              </a:rPr>
              <a:t> </a:t>
            </a:r>
            <a:r>
              <a:rPr lang="en-ID" sz="1000" b="0" i="0" u="none" strike="noStrike" baseline="0" dirty="0" err="1">
                <a:latin typeface="Montserrat" panose="00000500000000000000" pitchFamily="50" charset="0"/>
              </a:rPr>
              <a:t>Keolahragaan</a:t>
            </a:r>
            <a:r>
              <a:rPr lang="en-ID" sz="1000" b="0" i="0" u="none" strike="noStrike" baseline="0" dirty="0">
                <a:latin typeface="Montserrat" panose="00000500000000000000" pitchFamily="50" charset="0"/>
              </a:rPr>
              <a:t> dan Kesehatan </a:t>
            </a:r>
          </a:p>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Teknik</a:t>
            </a:r>
          </a:p>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a:t>
            </a:r>
            <a:r>
              <a:rPr lang="en-ID" sz="1000" b="0" i="0" u="none" strike="noStrike" baseline="0" dirty="0" err="1">
                <a:latin typeface="Montserrat" panose="00000500000000000000" pitchFamily="50" charset="0"/>
              </a:rPr>
              <a:t>Vokasi</a:t>
            </a:r>
            <a:endParaRPr lang="en-ID" sz="1000" b="0" i="0" u="none" strike="noStrike" baseline="0" dirty="0">
              <a:latin typeface="Montserrat" panose="00000500000000000000" pitchFamily="50" charset="0"/>
            </a:endParaRPr>
          </a:p>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a:t>
            </a:r>
            <a:r>
              <a:rPr lang="en-ID" sz="1000" b="0" i="0" u="none" strike="noStrike" baseline="0" dirty="0" err="1">
                <a:latin typeface="Montserrat" panose="00000500000000000000" pitchFamily="50" charset="0"/>
              </a:rPr>
              <a:t>Kedokteran</a:t>
            </a:r>
            <a:endParaRPr lang="en-ID" sz="1000" b="0" i="0" u="none" strike="noStrike" baseline="0" dirty="0">
              <a:latin typeface="Montserrat" panose="00000500000000000000" pitchFamily="50" charset="0"/>
            </a:endParaRPr>
          </a:p>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Pendidikan</a:t>
            </a:r>
          </a:p>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a:t>
            </a:r>
            <a:r>
              <a:rPr lang="en-ID" sz="1000" b="0" i="0" u="none" strike="noStrike" baseline="0" dirty="0" err="1">
                <a:latin typeface="Montserrat" panose="00000500000000000000" pitchFamily="50" charset="0"/>
              </a:rPr>
              <a:t>Psikologi</a:t>
            </a:r>
            <a:endParaRPr lang="en-ID" sz="1000" b="0" i="0" u="none" strike="noStrike" baseline="0" dirty="0">
              <a:latin typeface="Montserrat" panose="00000500000000000000" pitchFamily="50" charset="0"/>
            </a:endParaRPr>
          </a:p>
          <a:p>
            <a:r>
              <a:rPr lang="en-ID" sz="1000" b="0" i="0" u="none" strike="noStrike" baseline="0" dirty="0" err="1">
                <a:latin typeface="Montserrat" panose="00000500000000000000" pitchFamily="50" charset="0"/>
              </a:rPr>
              <a:t>Fakultas</a:t>
            </a:r>
            <a:r>
              <a:rPr lang="en-ID" sz="1000" b="0" i="0" u="none" strike="noStrike" baseline="0" dirty="0">
                <a:latin typeface="Montserrat" panose="00000500000000000000" pitchFamily="50" charset="0"/>
              </a:rPr>
              <a:t> Bahasa dan </a:t>
            </a:r>
            <a:r>
              <a:rPr lang="en-ID" sz="1000" b="0" i="0" u="none" strike="noStrike" baseline="0" dirty="0" err="1">
                <a:latin typeface="Montserrat" panose="00000500000000000000" pitchFamily="50" charset="0"/>
              </a:rPr>
              <a:t>Seni</a:t>
            </a:r>
            <a:endParaRPr lang="en-ID" sz="1000" b="0" i="0" u="none" strike="noStrike" baseline="0" dirty="0">
              <a:latin typeface="Montserrat" panose="00000500000000000000" pitchFamily="50" charset="0"/>
            </a:endParaRPr>
          </a:p>
          <a:p>
            <a:r>
              <a:rPr lang="en-ID" sz="1000" b="0" i="0" u="none" strike="noStrike" baseline="0" dirty="0">
                <a:latin typeface="Montserrat" panose="00000500000000000000" pitchFamily="50" charset="0"/>
              </a:rPr>
              <a:t>Program Magister dan </a:t>
            </a:r>
            <a:r>
              <a:rPr lang="en-ID" sz="1000" b="0" i="0" u="none" strike="noStrike" baseline="0" dirty="0" err="1">
                <a:latin typeface="Montserrat" panose="00000500000000000000" pitchFamily="50" charset="0"/>
              </a:rPr>
              <a:t>Doktor</a:t>
            </a:r>
            <a:r>
              <a:rPr lang="en-ID" sz="1000" b="0" i="0" u="none" strike="noStrike" baseline="0" dirty="0">
                <a:latin typeface="Montserrat" panose="00000500000000000000" pitchFamily="50" charset="0"/>
              </a:rPr>
              <a:t>/</a:t>
            </a:r>
            <a:r>
              <a:rPr lang="en-ID" sz="1000" b="0" i="0" u="none" strike="noStrike" baseline="0" dirty="0" err="1">
                <a:latin typeface="Montserrat" panose="00000500000000000000" pitchFamily="50" charset="0"/>
              </a:rPr>
              <a:t>Pascasarjana</a:t>
            </a:r>
            <a:endParaRPr lang="en-US" sz="1000" spc="-150" dirty="0">
              <a:latin typeface="Montserrat" panose="00000500000000000000" pitchFamily="50" charset="0"/>
              <a:ea typeface="Centra No1" pitchFamily="50" charset="0"/>
            </a:endParaRPr>
          </a:p>
        </p:txBody>
      </p:sp>
    </p:spTree>
    <p:extLst>
      <p:ext uri="{BB962C8B-B14F-4D97-AF65-F5344CB8AC3E}">
        <p14:creationId xmlns:p14="http://schemas.microsoft.com/office/powerpoint/2010/main" val="3720327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5CE31B7D-7D20-8F6C-C622-340A70B111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11" name="Picture 10" descr="A building with a red roof&#10;&#10;Description automatically generated">
            <a:extLst>
              <a:ext uri="{FF2B5EF4-FFF2-40B4-BE49-F238E27FC236}">
                <a16:creationId xmlns:a16="http://schemas.microsoft.com/office/drawing/2014/main" id="{C6491B1E-C0AE-28D7-98AE-AE7121DB1362}"/>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Lst>
          </a:blip>
          <a:stretch>
            <a:fillRect/>
          </a:stretch>
        </p:blipFill>
        <p:spPr>
          <a:xfrm>
            <a:off x="-2" y="0"/>
            <a:ext cx="12191999" cy="6858000"/>
          </a:xfrm>
          <a:prstGeom prst="rect">
            <a:avLst/>
          </a:prstGeom>
        </p:spPr>
      </p:pic>
      <p:sp>
        <p:nvSpPr>
          <p:cNvPr id="6" name="Title 1">
            <a:extLst>
              <a:ext uri="{FF2B5EF4-FFF2-40B4-BE49-F238E27FC236}">
                <a16:creationId xmlns:a16="http://schemas.microsoft.com/office/drawing/2014/main" id="{C00CE884-C02D-CA08-2E9B-581D2FB934E4}"/>
              </a:ext>
            </a:extLst>
          </p:cNvPr>
          <p:cNvSpPr txBox="1">
            <a:spLocks/>
          </p:cNvSpPr>
          <p:nvPr/>
        </p:nvSpPr>
        <p:spPr>
          <a:xfrm>
            <a:off x="711200" y="3365576"/>
            <a:ext cx="4001314"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a:solidFill>
                  <a:srgbClr val="FFC93C"/>
                </a:solidFill>
                <a:latin typeface="Stag Sans Book" panose="020B0503040000020004" pitchFamily="34" charset="0"/>
              </a:rPr>
              <a:t>Fakultas</a:t>
            </a:r>
          </a:p>
          <a:p>
            <a:pPr>
              <a:lnSpc>
                <a:spcPct val="80000"/>
              </a:lnSpc>
            </a:pPr>
            <a:r>
              <a:rPr lang="en-US" sz="3300" i="1">
                <a:solidFill>
                  <a:srgbClr val="444B98"/>
                </a:solidFill>
                <a:latin typeface="Stag Sans Medium" panose="020B0603040000020004" pitchFamily="34" charset="0"/>
              </a:rPr>
              <a:t>Kedokteran</a:t>
            </a:r>
          </a:p>
        </p:txBody>
      </p:sp>
      <p:graphicFrame>
        <p:nvGraphicFramePr>
          <p:cNvPr id="12" name="Table 11">
            <a:extLst>
              <a:ext uri="{FF2B5EF4-FFF2-40B4-BE49-F238E27FC236}">
                <a16:creationId xmlns:a16="http://schemas.microsoft.com/office/drawing/2014/main" id="{24A84E01-40FD-213E-00FD-29BF2FB7778F}"/>
              </a:ext>
            </a:extLst>
          </p:cNvPr>
          <p:cNvGraphicFramePr>
            <a:graphicFrameLocks noGrp="1"/>
          </p:cNvGraphicFramePr>
          <p:nvPr>
            <p:extLst>
              <p:ext uri="{D42A27DB-BD31-4B8C-83A1-F6EECF244321}">
                <p14:modId xmlns:p14="http://schemas.microsoft.com/office/powerpoint/2010/main" val="993326081"/>
              </p:ext>
            </p:extLst>
          </p:nvPr>
        </p:nvGraphicFramePr>
        <p:xfrm>
          <a:off x="4712516" y="3801614"/>
          <a:ext cx="6276775" cy="912484"/>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228121">
                <a:tc>
                  <a:txBody>
                    <a:bodyPr/>
                    <a:lstStyle/>
                    <a:p>
                      <a:pPr algn="ctr"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ID" sz="12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Kedokteran </a:t>
                      </a:r>
                      <a:endParaRPr lang="en-ID" sz="12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1100005593"/>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tc>
                  <a:txBody>
                    <a:bodyPr/>
                    <a:lstStyle/>
                    <a:p>
                      <a:pPr algn="l"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Kebidanan</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extLst>
                  <a:ext uri="{0D108BD9-81ED-4DB2-BD59-A6C34878D82A}">
                    <a16:rowId xmlns:a16="http://schemas.microsoft.com/office/drawing/2014/main" val="1524480393"/>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l"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Keperawatan</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rgbClr val="E2E7FF"/>
                    </a:solidFill>
                  </a:tcPr>
                </a:tc>
                <a:extLst>
                  <a:ext uri="{0D108BD9-81ED-4DB2-BD59-A6C34878D82A}">
                    <a16:rowId xmlns:a16="http://schemas.microsoft.com/office/drawing/2014/main" val="2053152653"/>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tc>
                  <a:txBody>
                    <a:bodyPr/>
                    <a:lstStyle/>
                    <a:p>
                      <a:pPr algn="l"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t>
                      </a:r>
                      <a:r>
                        <a:rPr lang="en-US" sz="12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Fisioterapi</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b">
                    <a:solidFill>
                      <a:schemeClr val="bg1"/>
                    </a:solidFill>
                  </a:tcPr>
                </a:tc>
                <a:extLst>
                  <a:ext uri="{0D108BD9-81ED-4DB2-BD59-A6C34878D82A}">
                    <a16:rowId xmlns:a16="http://schemas.microsoft.com/office/drawing/2014/main" val="993386109"/>
                  </a:ext>
                </a:extLst>
              </a:tr>
            </a:tbl>
          </a:graphicData>
        </a:graphic>
      </p:graphicFrame>
      <p:pic>
        <p:nvPicPr>
          <p:cNvPr id="13" name="Picture 12">
            <a:extLst>
              <a:ext uri="{FF2B5EF4-FFF2-40B4-BE49-F238E27FC236}">
                <a16:creationId xmlns:a16="http://schemas.microsoft.com/office/drawing/2014/main" id="{E96FD45B-AB86-2B6A-A8D8-47AADCB597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pic>
        <p:nvPicPr>
          <p:cNvPr id="14" name="Picture 13" descr="A blue and white logo&#10;&#10;Description automatically generated">
            <a:extLst>
              <a:ext uri="{FF2B5EF4-FFF2-40B4-BE49-F238E27FC236}">
                <a16:creationId xmlns:a16="http://schemas.microsoft.com/office/drawing/2014/main" id="{1175B258-8A88-8169-91B1-BCF6C1E5D2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351795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a balcony and a parking lot&#10;&#10;Description automatically generated with medium confidence">
            <a:extLst>
              <a:ext uri="{FF2B5EF4-FFF2-40B4-BE49-F238E27FC236}">
                <a16:creationId xmlns:a16="http://schemas.microsoft.com/office/drawing/2014/main" id="{BF696D5E-AA14-EE87-0957-84F8DBE23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01"/>
            <a:ext cx="12191998" cy="6857999"/>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a:ext>
            </a:extLst>
          </a:blip>
          <a:stretch>
            <a:fillRect/>
          </a:stretch>
        </p:blipFill>
        <p:spPr>
          <a:xfrm>
            <a:off x="1"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5CE31B7D-7D20-8F6C-C622-340A70B1110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sp>
        <p:nvSpPr>
          <p:cNvPr id="6" name="Title 1">
            <a:extLst>
              <a:ext uri="{FF2B5EF4-FFF2-40B4-BE49-F238E27FC236}">
                <a16:creationId xmlns:a16="http://schemas.microsoft.com/office/drawing/2014/main" id="{C00CE884-C02D-CA08-2E9B-581D2FB934E4}"/>
              </a:ext>
            </a:extLst>
          </p:cNvPr>
          <p:cNvSpPr txBox="1">
            <a:spLocks/>
          </p:cNvSpPr>
          <p:nvPr/>
        </p:nvSpPr>
        <p:spPr>
          <a:xfrm>
            <a:off x="439271" y="3365576"/>
            <a:ext cx="4273243" cy="205308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en-US" sz="3300" i="1" dirty="0">
                <a:solidFill>
                  <a:srgbClr val="FFC93C"/>
                </a:solidFill>
                <a:latin typeface="Stag Sans Book" panose="020B0503040000020004" pitchFamily="34" charset="0"/>
              </a:rPr>
              <a:t>PSDKU</a:t>
            </a:r>
          </a:p>
          <a:p>
            <a:pPr>
              <a:lnSpc>
                <a:spcPct val="80000"/>
              </a:lnSpc>
            </a:pPr>
            <a:r>
              <a:rPr lang="en-US" sz="3300" i="1" dirty="0">
                <a:solidFill>
                  <a:srgbClr val="444B98"/>
                </a:solidFill>
                <a:latin typeface="Stag Sans Medium" panose="020B0603040000020004" pitchFamily="34" charset="0"/>
              </a:rPr>
              <a:t>Program </a:t>
            </a:r>
            <a:r>
              <a:rPr lang="en-US" sz="3300" i="1" dirty="0" err="1">
                <a:solidFill>
                  <a:srgbClr val="444B98"/>
                </a:solidFill>
                <a:latin typeface="Stag Sans Medium" panose="020B0603040000020004" pitchFamily="34" charset="0"/>
              </a:rPr>
              <a:t>Studi</a:t>
            </a:r>
            <a:endParaRPr lang="en-US" sz="3300" i="1" dirty="0">
              <a:solidFill>
                <a:srgbClr val="444B98"/>
              </a:solidFill>
              <a:latin typeface="Stag Sans Medium" panose="020B0603040000020004" pitchFamily="34" charset="0"/>
            </a:endParaRPr>
          </a:p>
          <a:p>
            <a:pPr>
              <a:lnSpc>
                <a:spcPct val="80000"/>
              </a:lnSpc>
            </a:pPr>
            <a:r>
              <a:rPr lang="en-US" sz="3300" i="1" dirty="0" err="1">
                <a:solidFill>
                  <a:srgbClr val="444B98"/>
                </a:solidFill>
                <a:latin typeface="Stag Sans Medium" panose="020B0603040000020004" pitchFamily="34" charset="0"/>
              </a:rPr>
              <a:t>Diluar</a:t>
            </a:r>
            <a:r>
              <a:rPr lang="en-US" sz="3300" i="1" dirty="0">
                <a:solidFill>
                  <a:srgbClr val="444B98"/>
                </a:solidFill>
                <a:latin typeface="Stag Sans Medium" panose="020B0603040000020004" pitchFamily="34" charset="0"/>
              </a:rPr>
              <a:t> </a:t>
            </a:r>
            <a:r>
              <a:rPr lang="en-US" sz="3300" i="1" dirty="0" err="1">
                <a:solidFill>
                  <a:srgbClr val="444B98"/>
                </a:solidFill>
                <a:latin typeface="Stag Sans Medium" panose="020B0603040000020004" pitchFamily="34" charset="0"/>
              </a:rPr>
              <a:t>Kampus</a:t>
            </a:r>
            <a:r>
              <a:rPr lang="en-US" sz="3300" i="1" dirty="0">
                <a:solidFill>
                  <a:srgbClr val="444B98"/>
                </a:solidFill>
                <a:latin typeface="Stag Sans Medium" panose="020B0603040000020004" pitchFamily="34" charset="0"/>
              </a:rPr>
              <a:t> Utama</a:t>
            </a:r>
          </a:p>
        </p:txBody>
      </p:sp>
      <p:graphicFrame>
        <p:nvGraphicFramePr>
          <p:cNvPr id="12" name="Table 11">
            <a:extLst>
              <a:ext uri="{FF2B5EF4-FFF2-40B4-BE49-F238E27FC236}">
                <a16:creationId xmlns:a16="http://schemas.microsoft.com/office/drawing/2014/main" id="{24A84E01-40FD-213E-00FD-29BF2FB7778F}"/>
              </a:ext>
            </a:extLst>
          </p:cNvPr>
          <p:cNvGraphicFramePr>
            <a:graphicFrameLocks noGrp="1"/>
          </p:cNvGraphicFramePr>
          <p:nvPr>
            <p:extLst>
              <p:ext uri="{D42A27DB-BD31-4B8C-83A1-F6EECF244321}">
                <p14:modId xmlns:p14="http://schemas.microsoft.com/office/powerpoint/2010/main" val="2393130486"/>
              </p:ext>
            </p:extLst>
          </p:nvPr>
        </p:nvGraphicFramePr>
        <p:xfrm>
          <a:off x="4712516" y="3777707"/>
          <a:ext cx="6276775" cy="2360625"/>
        </p:xfrm>
        <a:graphic>
          <a:graphicData uri="http://schemas.openxmlformats.org/drawingml/2006/table">
            <a:tbl>
              <a:tblPr>
                <a:tableStyleId>{5C22544A-7EE6-4342-B048-85BDC9FD1C3A}</a:tableStyleId>
              </a:tblPr>
              <a:tblGrid>
                <a:gridCol w="663624">
                  <a:extLst>
                    <a:ext uri="{9D8B030D-6E8A-4147-A177-3AD203B41FA5}">
                      <a16:colId xmlns:a16="http://schemas.microsoft.com/office/drawing/2014/main" val="1169533593"/>
                    </a:ext>
                  </a:extLst>
                </a:gridCol>
                <a:gridCol w="4285383">
                  <a:extLst>
                    <a:ext uri="{9D8B030D-6E8A-4147-A177-3AD203B41FA5}">
                      <a16:colId xmlns:a16="http://schemas.microsoft.com/office/drawing/2014/main" val="3616359050"/>
                    </a:ext>
                  </a:extLst>
                </a:gridCol>
                <a:gridCol w="1327768">
                  <a:extLst>
                    <a:ext uri="{9D8B030D-6E8A-4147-A177-3AD203B41FA5}">
                      <a16:colId xmlns:a16="http://schemas.microsoft.com/office/drawing/2014/main" val="3066471855"/>
                    </a:ext>
                  </a:extLst>
                </a:gridCol>
              </a:tblGrid>
              <a:tr h="182354">
                <a:tc>
                  <a:txBody>
                    <a:bodyPr/>
                    <a:lstStyle/>
                    <a:p>
                      <a:pPr algn="ctr" fontAlgn="b"/>
                      <a:r>
                        <a:rPr lang="en-ID" sz="120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tc>
                  <a:txBody>
                    <a:bodyPr/>
                    <a:lstStyle/>
                    <a:p>
                      <a:pPr>
                        <a:lnSpc>
                          <a:spcPct val="107000"/>
                        </a:lnSpc>
                        <a:spcAft>
                          <a:spcPts val="800"/>
                        </a:spcAft>
                      </a:pPr>
                      <a:r>
                        <a:rPr lang="en-ID" sz="1200" b="0" kern="0">
                          <a:solidFill>
                            <a:srgbClr val="3B4D96"/>
                          </a:solidFill>
                          <a:effectLst/>
                          <a:latin typeface="Open Sans SemiBold" panose="020B0706030804020204" pitchFamily="34" charset="0"/>
                          <a:ea typeface="Times New Roman" panose="02020603050405020304" pitchFamily="18" charset="0"/>
                          <a:cs typeface="Open Sans SemiBold" panose="020B0706030804020204" pitchFamily="34" charset="0"/>
                        </a:rPr>
                        <a:t>S1 Pendidikan Jasmani, Kesehatan &amp; Rekreasi (Unesa Kampus Magetan)</a:t>
                      </a:r>
                      <a:endParaRPr lang="en-ID" sz="1100" b="0" kern="10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68580" marR="68580" marT="0" marB="0">
                    <a:solidFill>
                      <a:srgbClr val="E2E7FF"/>
                    </a:solidFill>
                  </a:tcPr>
                </a:tc>
                <a:tc>
                  <a:txBody>
                    <a:bodyPr/>
                    <a:lstStyle/>
                    <a:p>
                      <a:pPr algn="ctr" fontAlgn="b"/>
                      <a:r>
                        <a:rPr lang="en-US" sz="12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Baik</a:t>
                      </a:r>
                      <a:endParaRPr lang="en-ID" sz="12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extLst>
                  <a:ext uri="{0D108BD9-81ED-4DB2-BD59-A6C34878D82A}">
                    <a16:rowId xmlns:a16="http://schemas.microsoft.com/office/drawing/2014/main" val="1100005593"/>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tc>
                  <a:txBody>
                    <a:bodyPr/>
                    <a:lstStyle/>
                    <a:p>
                      <a:pPr>
                        <a:lnSpc>
                          <a:spcPct val="107000"/>
                        </a:lnSpc>
                        <a:spcAft>
                          <a:spcPts val="800"/>
                        </a:spcAft>
                      </a:pPr>
                      <a:r>
                        <a:rPr lang="en-ID" sz="1200" b="0" kern="0">
                          <a:solidFill>
                            <a:srgbClr val="3B4D96"/>
                          </a:solidFill>
                          <a:effectLst/>
                          <a:latin typeface="Open Sans SemiBold" panose="020B0706030804020204" pitchFamily="34" charset="0"/>
                          <a:ea typeface="Times New Roman" panose="02020603050405020304" pitchFamily="18" charset="0"/>
                          <a:cs typeface="Open Sans SemiBold" panose="020B0706030804020204" pitchFamily="34" charset="0"/>
                        </a:rPr>
                        <a:t>S1 Pendidikan Guru Sekolah Dasar(unesa Kampus Magetan)</a:t>
                      </a:r>
                      <a:endParaRPr lang="en-ID" sz="1100" b="0" kern="10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68580" marR="68580" marT="0" marB="0">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ID" sz="1200" b="0" i="0" u="none" strike="noStrike" kern="1200" cap="none" spc="0" normalizeH="0" baseline="0" noProof="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extLst>
                  <a:ext uri="{0D108BD9-81ED-4DB2-BD59-A6C34878D82A}">
                    <a16:rowId xmlns:a16="http://schemas.microsoft.com/office/drawing/2014/main" val="2345280862"/>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tc>
                  <a:txBody>
                    <a:bodyPr/>
                    <a:lstStyle/>
                    <a:p>
                      <a:pPr>
                        <a:lnSpc>
                          <a:spcPct val="107000"/>
                        </a:lnSpc>
                        <a:spcAft>
                          <a:spcPts val="800"/>
                        </a:spcAft>
                      </a:pPr>
                      <a:r>
                        <a:rPr lang="en-ID" sz="1200" b="0" kern="0">
                          <a:solidFill>
                            <a:srgbClr val="3B4D96"/>
                          </a:solidFill>
                          <a:effectLst/>
                          <a:latin typeface="Open Sans SemiBold" panose="020B0706030804020204" pitchFamily="34" charset="0"/>
                          <a:ea typeface="Times New Roman" panose="02020603050405020304" pitchFamily="18" charset="0"/>
                          <a:cs typeface="Open Sans SemiBold" panose="020B0706030804020204" pitchFamily="34" charset="0"/>
                        </a:rPr>
                        <a:t>S1 Pendidikan Matematika (Unesa Kampus Magetan)</a:t>
                      </a:r>
                      <a:endParaRPr lang="en-ID" sz="1100" b="0" kern="10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68580" marR="68580" marT="0" marB="0">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ID" sz="1200" b="0" i="0" u="none" strike="noStrike" kern="1200" cap="none" spc="0" normalizeH="0" baseline="0" noProof="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extLst>
                  <a:ext uri="{0D108BD9-81ED-4DB2-BD59-A6C34878D82A}">
                    <a16:rowId xmlns:a16="http://schemas.microsoft.com/office/drawing/2014/main" val="954039370"/>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tc>
                  <a:txBody>
                    <a:bodyPr/>
                    <a:lstStyle/>
                    <a:p>
                      <a:pPr>
                        <a:lnSpc>
                          <a:spcPct val="107000"/>
                        </a:lnSpc>
                        <a:spcAft>
                          <a:spcPts val="800"/>
                        </a:spcAft>
                      </a:pPr>
                      <a:r>
                        <a:rPr lang="en-ID" sz="1200" b="0" kern="0">
                          <a:solidFill>
                            <a:srgbClr val="3B4D96"/>
                          </a:solidFill>
                          <a:effectLst/>
                          <a:latin typeface="Open Sans SemiBold" panose="020B0706030804020204" pitchFamily="34" charset="0"/>
                          <a:ea typeface="Times New Roman" panose="02020603050405020304" pitchFamily="18" charset="0"/>
                          <a:cs typeface="Open Sans SemiBold" panose="020B0706030804020204" pitchFamily="34" charset="0"/>
                        </a:rPr>
                        <a:t>S1 Ilmu Hukum (Unesa Kampus Magetan)</a:t>
                      </a:r>
                      <a:endParaRPr lang="en-ID" sz="1100" b="0" kern="10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68580" marR="68580" marT="0" marB="0">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ID" sz="1200" b="0" i="0" u="none" strike="noStrike" kern="1200" cap="none" spc="0" normalizeH="0" baseline="0" noProof="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extLst>
                  <a:ext uri="{0D108BD9-81ED-4DB2-BD59-A6C34878D82A}">
                    <a16:rowId xmlns:a16="http://schemas.microsoft.com/office/drawing/2014/main" val="2169385726"/>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tc>
                  <a:txBody>
                    <a:bodyPr/>
                    <a:lstStyle/>
                    <a:p>
                      <a:pPr>
                        <a:lnSpc>
                          <a:spcPct val="107000"/>
                        </a:lnSpc>
                        <a:spcAft>
                          <a:spcPts val="800"/>
                        </a:spcAft>
                      </a:pPr>
                      <a:r>
                        <a:rPr lang="en-ID" sz="1200" b="0" kern="0">
                          <a:solidFill>
                            <a:srgbClr val="3B4D96"/>
                          </a:solidFill>
                          <a:effectLst/>
                          <a:latin typeface="Open Sans SemiBold" panose="020B0706030804020204" pitchFamily="34" charset="0"/>
                          <a:ea typeface="Times New Roman" panose="02020603050405020304" pitchFamily="18" charset="0"/>
                          <a:cs typeface="Open Sans SemiBold" panose="020B0706030804020204" pitchFamily="34" charset="0"/>
                        </a:rPr>
                        <a:t>S1 Ilmu Komunikasi (Unesa Kampus Magetan)</a:t>
                      </a:r>
                      <a:endParaRPr lang="en-ID" sz="1100" b="0" kern="10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68580" marR="68580" marT="0" marB="0">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ID" sz="1200" b="0" i="0" u="none" strike="noStrike" kern="1200" cap="none" spc="0" normalizeH="0" baseline="0" noProof="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extLst>
                  <a:ext uri="{0D108BD9-81ED-4DB2-BD59-A6C34878D82A}">
                    <a16:rowId xmlns:a16="http://schemas.microsoft.com/office/drawing/2014/main" val="2244220436"/>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tc>
                  <a:txBody>
                    <a:bodyPr/>
                    <a:lstStyle/>
                    <a:p>
                      <a:pPr>
                        <a:lnSpc>
                          <a:spcPct val="107000"/>
                        </a:lnSpc>
                        <a:spcAft>
                          <a:spcPts val="800"/>
                        </a:spcAft>
                      </a:pPr>
                      <a:r>
                        <a:rPr lang="en-ID" sz="1200" b="0" kern="0">
                          <a:solidFill>
                            <a:srgbClr val="3B4D96"/>
                          </a:solidFill>
                          <a:effectLst/>
                          <a:latin typeface="Open Sans SemiBold" panose="020B0706030804020204" pitchFamily="34" charset="0"/>
                          <a:ea typeface="Times New Roman" panose="02020603050405020304" pitchFamily="18" charset="0"/>
                          <a:cs typeface="Open Sans SemiBold" panose="020B0706030804020204" pitchFamily="34" charset="0"/>
                        </a:rPr>
                        <a:t>S1 Manajemen (Unesa Kampus Magetan)</a:t>
                      </a:r>
                      <a:endParaRPr lang="en-ID" sz="1100" b="0" kern="10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68580" marR="68580" marT="0" marB="0">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ID" sz="1200" b="0" i="0" u="none" strike="noStrike" kern="1200" cap="none" spc="0" normalizeH="0" baseline="0" noProof="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extLst>
                  <a:ext uri="{0D108BD9-81ED-4DB2-BD59-A6C34878D82A}">
                    <a16:rowId xmlns:a16="http://schemas.microsoft.com/office/drawing/2014/main" val="3289856899"/>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7</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tc>
                  <a:txBody>
                    <a:bodyPr/>
                    <a:lstStyle/>
                    <a:p>
                      <a:pPr>
                        <a:lnSpc>
                          <a:spcPct val="107000"/>
                        </a:lnSpc>
                        <a:spcAft>
                          <a:spcPts val="800"/>
                        </a:spcAft>
                      </a:pPr>
                      <a:r>
                        <a:rPr lang="en-ID" sz="1200" b="0" kern="0">
                          <a:solidFill>
                            <a:srgbClr val="3B4D96"/>
                          </a:solidFill>
                          <a:effectLst/>
                          <a:latin typeface="Open Sans SemiBold" panose="020B0706030804020204" pitchFamily="34" charset="0"/>
                          <a:ea typeface="Times New Roman" panose="02020603050405020304" pitchFamily="18" charset="0"/>
                          <a:cs typeface="Open Sans SemiBold" panose="020B0706030804020204" pitchFamily="34" charset="0"/>
                        </a:rPr>
                        <a:t>S1 Sastra Inggris (Unesa Kampus Magetan)</a:t>
                      </a:r>
                      <a:endParaRPr lang="en-ID" sz="1100" b="0" kern="10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68580" marR="68580" marT="0" marB="0">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ID" sz="1200" b="0" i="0" u="none" strike="noStrike" kern="1200" cap="none" spc="0" normalizeH="0" baseline="0" noProof="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extLst>
                  <a:ext uri="{0D108BD9-81ED-4DB2-BD59-A6C34878D82A}">
                    <a16:rowId xmlns:a16="http://schemas.microsoft.com/office/drawing/2014/main" val="998076076"/>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8</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tc>
                  <a:txBody>
                    <a:bodyPr/>
                    <a:lstStyle/>
                    <a:p>
                      <a:pPr>
                        <a:lnSpc>
                          <a:spcPct val="107000"/>
                        </a:lnSpc>
                        <a:spcAft>
                          <a:spcPts val="800"/>
                        </a:spcAft>
                      </a:pPr>
                      <a:r>
                        <a:rPr lang="en-ID" sz="1200" b="0" kern="0">
                          <a:solidFill>
                            <a:srgbClr val="3B4D96"/>
                          </a:solidFill>
                          <a:effectLst/>
                          <a:latin typeface="Open Sans SemiBold" panose="020B0706030804020204" pitchFamily="34" charset="0"/>
                          <a:ea typeface="Times New Roman" panose="02020603050405020304" pitchFamily="18" charset="0"/>
                          <a:cs typeface="Open Sans SemiBold" panose="020B0706030804020204" pitchFamily="34" charset="0"/>
                        </a:rPr>
                        <a:t>S1 Pendidikan Tata Rias (Unesa Kampus Magetan)</a:t>
                      </a:r>
                      <a:endParaRPr lang="en-ID" sz="1100" b="0" kern="10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68580" marR="68580" marT="0" marB="0">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ID" sz="1200" b="0" i="0" u="none" strike="noStrike" kern="1200" cap="none" spc="0" normalizeH="0" baseline="0" noProof="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noFill/>
                  </a:tcPr>
                </a:tc>
                <a:extLst>
                  <a:ext uri="{0D108BD9-81ED-4DB2-BD59-A6C34878D82A}">
                    <a16:rowId xmlns:a16="http://schemas.microsoft.com/office/drawing/2014/main" val="3770624401"/>
                  </a:ext>
                </a:extLst>
              </a:tr>
              <a:tr h="228121">
                <a:tc>
                  <a:txBody>
                    <a:bodyPr/>
                    <a:lstStyle/>
                    <a:p>
                      <a:pPr algn="ctr" fontAlgn="b"/>
                      <a:r>
                        <a:rPr lang="en-US"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endParaRPr lang="en-ID" sz="12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tc>
                  <a:txBody>
                    <a:bodyPr/>
                    <a:lstStyle/>
                    <a:p>
                      <a:pPr>
                        <a:lnSpc>
                          <a:spcPct val="107000"/>
                        </a:lnSpc>
                        <a:spcAft>
                          <a:spcPts val="800"/>
                        </a:spcAft>
                      </a:pPr>
                      <a:r>
                        <a:rPr lang="en-ID" sz="1200" b="0" kern="0">
                          <a:solidFill>
                            <a:srgbClr val="3B4D96"/>
                          </a:solidFill>
                          <a:effectLst/>
                          <a:latin typeface="Open Sans SemiBold" panose="020B0706030804020204" pitchFamily="34" charset="0"/>
                          <a:ea typeface="Times New Roman" panose="02020603050405020304" pitchFamily="18" charset="0"/>
                          <a:cs typeface="Open Sans SemiBold" panose="020B0706030804020204" pitchFamily="34" charset="0"/>
                        </a:rPr>
                        <a:t>S1 Informatika (Unesa Kampus Magetan)</a:t>
                      </a:r>
                      <a:endParaRPr lang="en-ID" sz="1100" b="0" kern="100"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68580" marR="68580" marT="0" marB="0">
                    <a:solidFill>
                      <a:srgbClr val="E2E7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Baik</a:t>
                      </a:r>
                      <a:endParaRPr kumimoji="0" lang="en-ID" sz="1200" b="0" i="0" u="none" strike="noStrike" kern="1200" cap="none" spc="0" normalizeH="0" baseline="0" noProof="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0369" marR="10369" marT="10369" marB="0" anchor="ctr">
                    <a:solidFill>
                      <a:srgbClr val="E2E7FF"/>
                    </a:solidFill>
                  </a:tcPr>
                </a:tc>
                <a:extLst>
                  <a:ext uri="{0D108BD9-81ED-4DB2-BD59-A6C34878D82A}">
                    <a16:rowId xmlns:a16="http://schemas.microsoft.com/office/drawing/2014/main" val="2177781985"/>
                  </a:ext>
                </a:extLst>
              </a:tr>
            </a:tbl>
          </a:graphicData>
        </a:graphic>
      </p:graphicFrame>
      <p:pic>
        <p:nvPicPr>
          <p:cNvPr id="13" name="Picture 12">
            <a:extLst>
              <a:ext uri="{FF2B5EF4-FFF2-40B4-BE49-F238E27FC236}">
                <a16:creationId xmlns:a16="http://schemas.microsoft.com/office/drawing/2014/main" id="{E96FD45B-AB86-2B6A-A8D8-47AADCB597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8069" y="3340099"/>
            <a:ext cx="4393043" cy="316911"/>
          </a:xfrm>
          <a:prstGeom prst="rect">
            <a:avLst/>
          </a:prstGeom>
        </p:spPr>
      </p:pic>
      <p:pic>
        <p:nvPicPr>
          <p:cNvPr id="14" name="Picture 13" descr="A blue and white logo&#10;&#10;Description automatically generated">
            <a:extLst>
              <a:ext uri="{FF2B5EF4-FFF2-40B4-BE49-F238E27FC236}">
                <a16:creationId xmlns:a16="http://schemas.microsoft.com/office/drawing/2014/main" id="{1175B258-8A88-8169-91B1-BCF6C1E5D2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17827" y="3337628"/>
            <a:ext cx="1371464" cy="316911"/>
          </a:xfrm>
          <a:prstGeom prst="rect">
            <a:avLst/>
          </a:prstGeom>
        </p:spPr>
      </p:pic>
    </p:spTree>
    <p:extLst>
      <p:ext uri="{BB962C8B-B14F-4D97-AF65-F5344CB8AC3E}">
        <p14:creationId xmlns:p14="http://schemas.microsoft.com/office/powerpoint/2010/main" val="331387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B52242-0361-5A57-371A-463CE0D67AF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1531"/>
            <a:ext cx="12186556" cy="6854937"/>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3085571F-2A4D-91A2-9B32-ECA4D025D74F}"/>
              </a:ext>
            </a:extLst>
          </p:cNvPr>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3" name="Picture 2"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5" name="Picture 4">
            <a:extLst>
              <a:ext uri="{FF2B5EF4-FFF2-40B4-BE49-F238E27FC236}">
                <a16:creationId xmlns:a16="http://schemas.microsoft.com/office/drawing/2014/main" id="{EF04DF3D-8D37-5CEA-6A14-30E87EDA3F92}"/>
              </a:ext>
            </a:extLst>
          </p:cNvPr>
          <p:cNvPicPr>
            <a:picLocks noChangeAspect="1"/>
          </p:cNvPicPr>
          <p:nvPr/>
        </p:nvPicPr>
        <p:blipFill>
          <a:blip r:embed="rId5"/>
          <a:stretch>
            <a:fillRect/>
          </a:stretch>
        </p:blipFill>
        <p:spPr>
          <a:xfrm rot="10800000">
            <a:off x="36900" y="281449"/>
            <a:ext cx="5791201" cy="929158"/>
          </a:xfrm>
          <a:prstGeom prst="rect">
            <a:avLst/>
          </a:prstGeom>
        </p:spPr>
      </p:pic>
      <p:sp>
        <p:nvSpPr>
          <p:cNvPr id="6" name="Title 1">
            <a:extLst>
              <a:ext uri="{FF2B5EF4-FFF2-40B4-BE49-F238E27FC236}">
                <a16:creationId xmlns:a16="http://schemas.microsoft.com/office/drawing/2014/main" id="{17BE2342-54D0-F1D7-AAE8-DE609D1A2B9B}"/>
              </a:ext>
            </a:extLst>
          </p:cNvPr>
          <p:cNvSpPr txBox="1">
            <a:spLocks/>
          </p:cNvSpPr>
          <p:nvPr/>
        </p:nvSpPr>
        <p:spPr>
          <a:xfrm>
            <a:off x="1117866" y="464051"/>
            <a:ext cx="5791200" cy="5639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dirty="0">
                <a:solidFill>
                  <a:schemeClr val="bg1"/>
                </a:solidFill>
                <a:latin typeface="Stag Sans Medium" panose="020B0603040000020004" pitchFamily="34" charset="0"/>
              </a:rPr>
              <a:t>INFO PENTING</a:t>
            </a:r>
          </a:p>
        </p:txBody>
      </p:sp>
      <p:sp>
        <p:nvSpPr>
          <p:cNvPr id="7" name="Title 1">
            <a:extLst>
              <a:ext uri="{FF2B5EF4-FFF2-40B4-BE49-F238E27FC236}">
                <a16:creationId xmlns:a16="http://schemas.microsoft.com/office/drawing/2014/main" id="{EBCEC0B9-E91C-A22F-85BF-B49B9F280667}"/>
              </a:ext>
            </a:extLst>
          </p:cNvPr>
          <p:cNvSpPr txBox="1">
            <a:spLocks/>
          </p:cNvSpPr>
          <p:nvPr/>
        </p:nvSpPr>
        <p:spPr>
          <a:xfrm>
            <a:off x="4276165" y="1300540"/>
            <a:ext cx="7910391" cy="30640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en-ID" sz="1800" b="0" i="0" u="none" strike="noStrike" baseline="0" dirty="0">
                <a:solidFill>
                  <a:srgbClr val="3B4D96"/>
                </a:solidFill>
                <a:latin typeface="Montserrat Medium" panose="00000600000000000000" pitchFamily="50" charset="0"/>
              </a:rPr>
              <a:t>Data </a:t>
            </a:r>
            <a:r>
              <a:rPr lang="en-ID" sz="1800" b="0" i="0" u="none" strike="noStrike" baseline="0" dirty="0" err="1">
                <a:solidFill>
                  <a:srgbClr val="3B4D96"/>
                </a:solidFill>
                <a:latin typeface="Montserrat Medium" panose="00000600000000000000" pitchFamily="50" charset="0"/>
              </a:rPr>
              <a:t>daya</a:t>
            </a:r>
            <a:r>
              <a:rPr lang="en-ID" sz="1800" b="0" i="0" u="none" strike="noStrike" baseline="0" dirty="0">
                <a:solidFill>
                  <a:srgbClr val="3B4D96"/>
                </a:solidFill>
                <a:latin typeface="Montserrat Medium" panose="00000600000000000000" pitchFamily="50" charset="0"/>
              </a:rPr>
              <a:t> </a:t>
            </a:r>
            <a:r>
              <a:rPr lang="en-ID" sz="1800" b="0" i="0" u="none" strike="noStrike" baseline="0" dirty="0" err="1">
                <a:solidFill>
                  <a:srgbClr val="3B4D96"/>
                </a:solidFill>
                <a:latin typeface="Montserrat Medium" panose="00000600000000000000" pitchFamily="50" charset="0"/>
              </a:rPr>
              <a:t>tampung</a:t>
            </a:r>
            <a:r>
              <a:rPr lang="en-ID" sz="1800" b="0" i="0" u="none" strike="noStrike" baseline="0" dirty="0">
                <a:solidFill>
                  <a:srgbClr val="3B4D96"/>
                </a:solidFill>
                <a:latin typeface="Montserrat Medium" panose="00000600000000000000" pitchFamily="50" charset="0"/>
              </a:rPr>
              <a:t> </a:t>
            </a:r>
            <a:r>
              <a:rPr lang="en-ID" sz="1800" b="0" i="0" u="none" strike="noStrike" baseline="0" dirty="0" err="1">
                <a:solidFill>
                  <a:srgbClr val="3B4D96"/>
                </a:solidFill>
                <a:latin typeface="Montserrat Medium" panose="00000600000000000000" pitchFamily="50" charset="0"/>
              </a:rPr>
              <a:t>Unesa</a:t>
            </a:r>
            <a:r>
              <a:rPr lang="en-ID" sz="1800" b="0" i="0" u="none" strike="noStrike" baseline="0" dirty="0">
                <a:solidFill>
                  <a:srgbClr val="3B4D96"/>
                </a:solidFill>
                <a:latin typeface="Montserrat Medium" panose="00000600000000000000" pitchFamily="50" charset="0"/>
              </a:rPr>
              <a:t> 2024 </a:t>
            </a:r>
            <a:r>
              <a:rPr lang="en-ID" sz="1800" b="0" i="0" u="none" strike="noStrike" baseline="0" dirty="0" err="1">
                <a:solidFill>
                  <a:srgbClr val="3B4D96"/>
                </a:solidFill>
                <a:latin typeface="Montserrat Medium" panose="00000600000000000000" pitchFamily="50" charset="0"/>
              </a:rPr>
              <a:t>setiap</a:t>
            </a:r>
            <a:r>
              <a:rPr lang="en-ID" sz="1800" b="0" i="0" u="none" strike="noStrike" baseline="0" dirty="0">
                <a:solidFill>
                  <a:srgbClr val="3B4D96"/>
                </a:solidFill>
                <a:latin typeface="Montserrat Medium" panose="00000600000000000000" pitchFamily="50" charset="0"/>
              </a:rPr>
              <a:t> </a:t>
            </a:r>
            <a:r>
              <a:rPr lang="en-ID" sz="1800" b="0" i="0" u="none" strike="noStrike" baseline="0" dirty="0" err="1">
                <a:solidFill>
                  <a:srgbClr val="3B4D96"/>
                </a:solidFill>
                <a:latin typeface="Montserrat Medium" panose="00000600000000000000" pitchFamily="50" charset="0"/>
              </a:rPr>
              <a:t>prodi</a:t>
            </a:r>
            <a:r>
              <a:rPr lang="en-ID" sz="1800" b="0" i="0" u="none" strike="noStrike" baseline="0" dirty="0">
                <a:solidFill>
                  <a:srgbClr val="3B4D96"/>
                </a:solidFill>
                <a:latin typeface="Montserrat Medium" panose="00000600000000000000" pitchFamily="50" charset="0"/>
              </a:rPr>
              <a:t>, </a:t>
            </a:r>
            <a:r>
              <a:rPr lang="en-ID" sz="1800" b="0" i="0" u="none" strike="noStrike" baseline="0" dirty="0" err="1">
                <a:solidFill>
                  <a:srgbClr val="3B4D96"/>
                </a:solidFill>
                <a:latin typeface="Montserrat Medium" panose="00000600000000000000" pitchFamily="50" charset="0"/>
              </a:rPr>
              <a:t>dapat</a:t>
            </a:r>
            <a:r>
              <a:rPr lang="en-ID" sz="1800" b="0" i="0" u="none" strike="noStrike" baseline="0" dirty="0">
                <a:solidFill>
                  <a:srgbClr val="3B4D96"/>
                </a:solidFill>
                <a:latin typeface="Montserrat Medium" panose="00000600000000000000" pitchFamily="50" charset="0"/>
              </a:rPr>
              <a:t> </a:t>
            </a:r>
            <a:r>
              <a:rPr lang="en-ID" sz="1800" b="0" i="0" u="none" strike="noStrike" baseline="0" dirty="0" err="1">
                <a:solidFill>
                  <a:srgbClr val="3B4D96"/>
                </a:solidFill>
                <a:latin typeface="Montserrat Medium" panose="00000600000000000000" pitchFamily="50" charset="0"/>
              </a:rPr>
              <a:t>diakses</a:t>
            </a:r>
            <a:r>
              <a:rPr lang="en-ID" sz="1800" b="0" i="0" u="none" strike="noStrike" baseline="0" dirty="0">
                <a:solidFill>
                  <a:srgbClr val="3B4D96"/>
                </a:solidFill>
                <a:latin typeface="Montserrat Medium" panose="00000600000000000000" pitchFamily="50" charset="0"/>
              </a:rPr>
              <a:t> di:</a:t>
            </a:r>
          </a:p>
          <a:p>
            <a:pPr>
              <a:lnSpc>
                <a:spcPct val="150000"/>
              </a:lnSpc>
              <a:tabLst>
                <a:tab pos="268288" algn="l"/>
              </a:tabLst>
            </a:pPr>
            <a:r>
              <a:rPr lang="en-ID" sz="1800" b="0" i="0" u="none" strike="noStrike" baseline="0" dirty="0">
                <a:solidFill>
                  <a:srgbClr val="3B4D96"/>
                </a:solidFill>
                <a:latin typeface="Montserrat Medium" panose="00000600000000000000" pitchFamily="50" charset="0"/>
              </a:rPr>
              <a:t>	</a:t>
            </a:r>
            <a:r>
              <a:rPr lang="en-ID" sz="1800" dirty="0">
                <a:solidFill>
                  <a:srgbClr val="3B4D96"/>
                </a:solidFill>
                <a:latin typeface="Montserrat Medium" panose="00000600000000000000" pitchFamily="50" charset="0"/>
                <a:hlinkClick r:id="rId6"/>
              </a:rPr>
              <a:t>https://unesa.me/Kuota2024</a:t>
            </a:r>
            <a:endParaRPr lang="en-ID" sz="1800" dirty="0">
              <a:solidFill>
                <a:srgbClr val="3B4D96"/>
              </a:solidFill>
              <a:latin typeface="Montserrat Medium" panose="00000600000000000000" pitchFamily="50" charset="0"/>
            </a:endParaRPr>
          </a:p>
          <a:p>
            <a:pPr>
              <a:lnSpc>
                <a:spcPct val="150000"/>
              </a:lnSpc>
              <a:tabLst>
                <a:tab pos="268288" algn="l"/>
              </a:tabLst>
            </a:pPr>
            <a:endParaRPr lang="en-ID" sz="1800" b="0" i="0" u="none" strike="noStrike" baseline="0" dirty="0">
              <a:solidFill>
                <a:srgbClr val="3B4D96"/>
              </a:solidFill>
              <a:latin typeface="Montserrat Medium" panose="00000600000000000000" pitchFamily="50" charset="0"/>
            </a:endParaRPr>
          </a:p>
          <a:p>
            <a:pPr marL="285750" indent="-285750">
              <a:lnSpc>
                <a:spcPct val="150000"/>
              </a:lnSpc>
              <a:buFont typeface="Arial" panose="020B0604020202020204" pitchFamily="34" charset="0"/>
              <a:buChar char="•"/>
            </a:pPr>
            <a:r>
              <a:rPr lang="en-ID" sz="1800" dirty="0">
                <a:solidFill>
                  <a:srgbClr val="3B4D96"/>
                </a:solidFill>
                <a:latin typeface="Montserrat Medium" panose="00000600000000000000" pitchFamily="50" charset="0"/>
              </a:rPr>
              <a:t>Data </a:t>
            </a:r>
            <a:r>
              <a:rPr lang="en-ID" sz="1800" dirty="0" err="1">
                <a:solidFill>
                  <a:srgbClr val="3B4D96"/>
                </a:solidFill>
                <a:latin typeface="Montserrat Medium" panose="00000600000000000000" pitchFamily="50" charset="0"/>
              </a:rPr>
              <a:t>Persaingan</a:t>
            </a:r>
            <a:r>
              <a:rPr lang="en-ID" sz="1800" dirty="0">
                <a:solidFill>
                  <a:srgbClr val="3B4D96"/>
                </a:solidFill>
                <a:latin typeface="Montserrat Medium" panose="00000600000000000000" pitchFamily="50" charset="0"/>
              </a:rPr>
              <a:t> 2023, 2022, 2021,dapat </a:t>
            </a:r>
            <a:r>
              <a:rPr lang="en-ID" sz="1800" dirty="0" err="1">
                <a:solidFill>
                  <a:srgbClr val="3B4D96"/>
                </a:solidFill>
                <a:latin typeface="Montserrat Medium" panose="00000600000000000000" pitchFamily="50" charset="0"/>
              </a:rPr>
              <a:t>diakses</a:t>
            </a:r>
            <a:r>
              <a:rPr lang="en-ID" sz="1800" dirty="0">
                <a:solidFill>
                  <a:srgbClr val="3B4D96"/>
                </a:solidFill>
                <a:latin typeface="Montserrat Medium" panose="00000600000000000000" pitchFamily="50" charset="0"/>
              </a:rPr>
              <a:t> di:</a:t>
            </a:r>
          </a:p>
          <a:p>
            <a:pPr>
              <a:lnSpc>
                <a:spcPct val="150000"/>
              </a:lnSpc>
              <a:tabLst>
                <a:tab pos="268288" algn="l"/>
              </a:tabLst>
            </a:pPr>
            <a:r>
              <a:rPr lang="en-ID" sz="1800" dirty="0">
                <a:solidFill>
                  <a:srgbClr val="3B4D96"/>
                </a:solidFill>
                <a:latin typeface="Montserrat Medium" panose="00000600000000000000" pitchFamily="50" charset="0"/>
              </a:rPr>
              <a:t>	</a:t>
            </a:r>
            <a:r>
              <a:rPr lang="en-ID" sz="1800" dirty="0">
                <a:solidFill>
                  <a:srgbClr val="3B4D96"/>
                </a:solidFill>
                <a:latin typeface="Montserrat Medium" panose="00000600000000000000" pitchFamily="50" charset="0"/>
                <a:hlinkClick r:id="rId7"/>
              </a:rPr>
              <a:t>https://unesa.me/PendaftarUnesa</a:t>
            </a:r>
            <a:endParaRPr lang="en-ID" sz="1800" dirty="0">
              <a:solidFill>
                <a:srgbClr val="3B4D96"/>
              </a:solidFill>
              <a:latin typeface="Montserrat Medium" panose="00000600000000000000" pitchFamily="50" charset="0"/>
            </a:endParaRPr>
          </a:p>
          <a:p>
            <a:pPr>
              <a:lnSpc>
                <a:spcPct val="150000"/>
              </a:lnSpc>
              <a:tabLst>
                <a:tab pos="268288" algn="l"/>
              </a:tabLst>
            </a:pPr>
            <a:endParaRPr lang="en-ID" sz="1800" dirty="0">
              <a:solidFill>
                <a:srgbClr val="3B4D96"/>
              </a:solidFill>
              <a:latin typeface="Montserrat Medium" panose="00000600000000000000" pitchFamily="50" charset="0"/>
            </a:endParaRPr>
          </a:p>
          <a:p>
            <a:pPr marL="285750" indent="-285750">
              <a:lnSpc>
                <a:spcPct val="150000"/>
              </a:lnSpc>
              <a:buFont typeface="Arial" panose="020B0604020202020204" pitchFamily="34" charset="0"/>
              <a:buChar char="•"/>
            </a:pPr>
            <a:endParaRPr lang="en-ID" sz="1800" b="0" i="0" u="none" strike="noStrike" baseline="0" dirty="0">
              <a:solidFill>
                <a:srgbClr val="3B4D96"/>
              </a:solidFill>
              <a:latin typeface="Montserrat Medium" panose="00000600000000000000" pitchFamily="50" charset="0"/>
            </a:endParaRPr>
          </a:p>
        </p:txBody>
      </p:sp>
    </p:spTree>
    <p:extLst>
      <p:ext uri="{BB962C8B-B14F-4D97-AF65-F5344CB8AC3E}">
        <p14:creationId xmlns:p14="http://schemas.microsoft.com/office/powerpoint/2010/main" val="1551104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triangle with black background&#10;&#10;Description automatically generated">
            <a:extLst>
              <a:ext uri="{FF2B5EF4-FFF2-40B4-BE49-F238E27FC236}">
                <a16:creationId xmlns:a16="http://schemas.microsoft.com/office/drawing/2014/main" id="{9F0B6790-9210-1D32-E8C7-42ACB6F16D4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5" name="Picture 4" descr="A building with a city in the background&#10;&#10;Description automatically generated">
            <a:extLst>
              <a:ext uri="{FF2B5EF4-FFF2-40B4-BE49-F238E27FC236}">
                <a16:creationId xmlns:a16="http://schemas.microsoft.com/office/drawing/2014/main" id="{6F919EE0-3BE3-9F0F-133A-D84BFD66C15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29602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orking in a room&#10;&#10;Description automatically generated">
            <a:extLst>
              <a:ext uri="{FF2B5EF4-FFF2-40B4-BE49-F238E27FC236}">
                <a16:creationId xmlns:a16="http://schemas.microsoft.com/office/drawing/2014/main" id="{76D8E2D7-724A-4912-A3BD-08587FD57F7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191998" cy="6857999"/>
          </a:xfrm>
          <a:prstGeom prst="rect">
            <a:avLst/>
          </a:prstGeom>
        </p:spPr>
      </p:pic>
      <p:pic>
        <p:nvPicPr>
          <p:cNvPr id="15" name="Picture 14">
            <a:extLst>
              <a:ext uri="{FF2B5EF4-FFF2-40B4-BE49-F238E27FC236}">
                <a16:creationId xmlns:a16="http://schemas.microsoft.com/office/drawing/2014/main" id="{4C19C235-1209-A74D-2BE2-0C84573775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8026" y="3839475"/>
            <a:ext cx="3255100" cy="554355"/>
          </a:xfrm>
          <a:prstGeom prst="rect">
            <a:avLst/>
          </a:prstGeom>
        </p:spPr>
      </p:pic>
      <p:sp>
        <p:nvSpPr>
          <p:cNvPr id="13" name="Title 1">
            <a:extLst>
              <a:ext uri="{FF2B5EF4-FFF2-40B4-BE49-F238E27FC236}">
                <a16:creationId xmlns:a16="http://schemas.microsoft.com/office/drawing/2014/main" id="{5ABD922C-C51A-23CD-74A0-DD25BC5E6691}"/>
              </a:ext>
            </a:extLst>
          </p:cNvPr>
          <p:cNvSpPr txBox="1">
            <a:spLocks/>
          </p:cNvSpPr>
          <p:nvPr/>
        </p:nvSpPr>
        <p:spPr>
          <a:xfrm>
            <a:off x="935365" y="3905701"/>
            <a:ext cx="3440422" cy="42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Seleksi Nasional Berdasarkan Prestasi (SNBP)</a:t>
            </a:r>
            <a:endParaRPr lang="en-US" sz="1600" spc="-150">
              <a:solidFill>
                <a:schemeClr val="bg1"/>
              </a:solidFill>
              <a:latin typeface="Montserrat SemiBold" panose="00000700000000000000" pitchFamily="50" charset="0"/>
              <a:ea typeface="Centra No1" pitchFamily="50" charset="0"/>
            </a:endParaRPr>
          </a:p>
        </p:txBody>
      </p:sp>
      <p:pic>
        <p:nvPicPr>
          <p:cNvPr id="16" name="Picture 15">
            <a:extLst>
              <a:ext uri="{FF2B5EF4-FFF2-40B4-BE49-F238E27FC236}">
                <a16:creationId xmlns:a16="http://schemas.microsoft.com/office/drawing/2014/main" id="{C9CF81F4-C736-F4A5-CB3C-818F0A857C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8448" y="3839475"/>
            <a:ext cx="3255100" cy="554355"/>
          </a:xfrm>
          <a:prstGeom prst="rect">
            <a:avLst/>
          </a:prstGeom>
        </p:spPr>
      </p:pic>
      <p:sp>
        <p:nvSpPr>
          <p:cNvPr id="17" name="Title 1">
            <a:extLst>
              <a:ext uri="{FF2B5EF4-FFF2-40B4-BE49-F238E27FC236}">
                <a16:creationId xmlns:a16="http://schemas.microsoft.com/office/drawing/2014/main" id="{6410A53A-0495-0C3E-3340-9E191DFBF237}"/>
              </a:ext>
            </a:extLst>
          </p:cNvPr>
          <p:cNvSpPr txBox="1">
            <a:spLocks/>
          </p:cNvSpPr>
          <p:nvPr/>
        </p:nvSpPr>
        <p:spPr>
          <a:xfrm>
            <a:off x="4375787" y="3905701"/>
            <a:ext cx="3440422" cy="42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Seleksi Nasional Berdasarkan Tes (SNBT)</a:t>
            </a:r>
            <a:endParaRPr lang="en-US" sz="1600" spc="-150">
              <a:solidFill>
                <a:schemeClr val="bg1"/>
              </a:solidFill>
              <a:latin typeface="Montserrat SemiBold" panose="00000700000000000000" pitchFamily="50" charset="0"/>
              <a:ea typeface="Centra No1" pitchFamily="50" charset="0"/>
            </a:endParaRPr>
          </a:p>
        </p:txBody>
      </p:sp>
      <p:pic>
        <p:nvPicPr>
          <p:cNvPr id="18" name="Picture 17">
            <a:extLst>
              <a:ext uri="{FF2B5EF4-FFF2-40B4-BE49-F238E27FC236}">
                <a16:creationId xmlns:a16="http://schemas.microsoft.com/office/drawing/2014/main" id="{B8406B91-8F09-54D0-3D23-F07C22778C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8870" y="3839475"/>
            <a:ext cx="3255100" cy="554355"/>
          </a:xfrm>
          <a:prstGeom prst="rect">
            <a:avLst/>
          </a:prstGeom>
        </p:spPr>
      </p:pic>
      <p:sp>
        <p:nvSpPr>
          <p:cNvPr id="19" name="Title 1">
            <a:extLst>
              <a:ext uri="{FF2B5EF4-FFF2-40B4-BE49-F238E27FC236}">
                <a16:creationId xmlns:a16="http://schemas.microsoft.com/office/drawing/2014/main" id="{67230930-954E-95BF-6F0D-974543D68456}"/>
              </a:ext>
            </a:extLst>
          </p:cNvPr>
          <p:cNvSpPr txBox="1">
            <a:spLocks/>
          </p:cNvSpPr>
          <p:nvPr/>
        </p:nvSpPr>
        <p:spPr>
          <a:xfrm>
            <a:off x="7816209" y="3905701"/>
            <a:ext cx="3440422" cy="42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Seleksi Secara</a:t>
            </a:r>
          </a:p>
          <a:p>
            <a:pPr algn="ctr"/>
            <a:r>
              <a:rPr lang="en-ID" sz="1600">
                <a:solidFill>
                  <a:schemeClr val="bg1"/>
                </a:solidFill>
                <a:latin typeface="Montserrat SemiBold" panose="00000700000000000000" pitchFamily="50" charset="0"/>
                <a:ea typeface="Centra No1" pitchFamily="50" charset="0"/>
              </a:rPr>
              <a:t>Mandiri</a:t>
            </a:r>
            <a:endParaRPr lang="en-US" sz="1600">
              <a:solidFill>
                <a:schemeClr val="bg1"/>
              </a:solidFill>
              <a:latin typeface="Montserrat SemiBold" panose="00000700000000000000" pitchFamily="50" charset="0"/>
              <a:ea typeface="Centra No1" pitchFamily="50" charset="0"/>
            </a:endParaRPr>
          </a:p>
        </p:txBody>
      </p:sp>
      <p:pic>
        <p:nvPicPr>
          <p:cNvPr id="23" name="Picture 22">
            <a:extLst>
              <a:ext uri="{FF2B5EF4-FFF2-40B4-BE49-F238E27FC236}">
                <a16:creationId xmlns:a16="http://schemas.microsoft.com/office/drawing/2014/main" id="{4195AC7E-E66D-7195-E844-6D0ADFA6C203}"/>
              </a:ext>
            </a:extLst>
          </p:cNvPr>
          <p:cNvPicPr>
            <a:picLocks noChangeAspect="1"/>
          </p:cNvPicPr>
          <p:nvPr/>
        </p:nvPicPr>
        <p:blipFill>
          <a:blip r:embed="rId4"/>
          <a:stretch>
            <a:fillRect/>
          </a:stretch>
        </p:blipFill>
        <p:spPr>
          <a:xfrm>
            <a:off x="4974788" y="1858018"/>
            <a:ext cx="2242420" cy="1990532"/>
          </a:xfrm>
          <a:prstGeom prst="rect">
            <a:avLst/>
          </a:prstGeom>
        </p:spPr>
      </p:pic>
      <p:pic>
        <p:nvPicPr>
          <p:cNvPr id="25" name="Picture 24">
            <a:extLst>
              <a:ext uri="{FF2B5EF4-FFF2-40B4-BE49-F238E27FC236}">
                <a16:creationId xmlns:a16="http://schemas.microsoft.com/office/drawing/2014/main" id="{1CDE9478-9270-106A-B10C-C3F51C7825CB}"/>
              </a:ext>
            </a:extLst>
          </p:cNvPr>
          <p:cNvPicPr>
            <a:picLocks noChangeAspect="1"/>
          </p:cNvPicPr>
          <p:nvPr/>
        </p:nvPicPr>
        <p:blipFill>
          <a:blip r:embed="rId5"/>
          <a:stretch>
            <a:fillRect/>
          </a:stretch>
        </p:blipFill>
        <p:spPr>
          <a:xfrm>
            <a:off x="1290809" y="2387435"/>
            <a:ext cx="2729533" cy="1315522"/>
          </a:xfrm>
          <a:prstGeom prst="rect">
            <a:avLst/>
          </a:prstGeom>
        </p:spPr>
      </p:pic>
      <p:pic>
        <p:nvPicPr>
          <p:cNvPr id="27" name="Picture 26">
            <a:extLst>
              <a:ext uri="{FF2B5EF4-FFF2-40B4-BE49-F238E27FC236}">
                <a16:creationId xmlns:a16="http://schemas.microsoft.com/office/drawing/2014/main" id="{11447CF2-7F34-BC6C-A530-B6FA32CC86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07363" y="2252318"/>
            <a:ext cx="1278018" cy="1367182"/>
          </a:xfrm>
          <a:prstGeom prst="rect">
            <a:avLst/>
          </a:prstGeom>
        </p:spPr>
      </p:pic>
      <p:pic>
        <p:nvPicPr>
          <p:cNvPr id="29" name="Picture 28" descr="A black screen with a black background&#10;&#10;Description automatically generated">
            <a:extLst>
              <a:ext uri="{FF2B5EF4-FFF2-40B4-BE49-F238E27FC236}">
                <a16:creationId xmlns:a16="http://schemas.microsoft.com/office/drawing/2014/main" id="{2BDDA93D-2A21-F70A-CFCA-24D307E692D2}"/>
              </a:ext>
            </a:extLst>
          </p:cNvPr>
          <p:cNvPicPr/>
          <p:nvPr/>
        </p:nvPicPr>
        <p:blipFill rotWithShape="1">
          <a:blip r:embed="rId7" cstate="screen">
            <a:extLst>
              <a:ext uri="{28A0092B-C50C-407E-A947-70E740481C1C}">
                <a14:useLocalDpi xmlns:a14="http://schemas.microsoft.com/office/drawing/2010/main"/>
              </a:ext>
            </a:extLst>
          </a:blip>
          <a:srcRect/>
          <a:stretch/>
        </p:blipFill>
        <p:spPr>
          <a:xfrm>
            <a:off x="0" y="736600"/>
            <a:ext cx="12191999" cy="6121400"/>
          </a:xfrm>
          <a:prstGeom prst="rect">
            <a:avLst/>
          </a:prstGeom>
        </p:spPr>
      </p:pic>
      <p:pic>
        <p:nvPicPr>
          <p:cNvPr id="30" name="Picture 29" descr="A blue triangle with black background&#10;&#10;Description automatically generated">
            <a:extLst>
              <a:ext uri="{FF2B5EF4-FFF2-40B4-BE49-F238E27FC236}">
                <a16:creationId xmlns:a16="http://schemas.microsoft.com/office/drawing/2014/main" id="{A9D43D56-C1E7-FF1F-8782-E974F41CABD7}"/>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33" name="Picture 32">
            <a:extLst>
              <a:ext uri="{FF2B5EF4-FFF2-40B4-BE49-F238E27FC236}">
                <a16:creationId xmlns:a16="http://schemas.microsoft.com/office/drawing/2014/main" id="{08AB0BD1-D1D4-8292-F5C3-F9C73B4F3486}"/>
              </a:ext>
            </a:extLst>
          </p:cNvPr>
          <p:cNvPicPr>
            <a:picLocks noChangeAspect="1"/>
          </p:cNvPicPr>
          <p:nvPr/>
        </p:nvPicPr>
        <p:blipFill>
          <a:blip r:embed="rId9"/>
          <a:stretch>
            <a:fillRect/>
          </a:stretch>
        </p:blipFill>
        <p:spPr>
          <a:xfrm>
            <a:off x="-3" y="690842"/>
            <a:ext cx="5631499" cy="490258"/>
          </a:xfrm>
          <a:prstGeom prst="rect">
            <a:avLst/>
          </a:prstGeom>
        </p:spPr>
      </p:pic>
      <p:sp>
        <p:nvSpPr>
          <p:cNvPr id="31" name="Title 1">
            <a:extLst>
              <a:ext uri="{FF2B5EF4-FFF2-40B4-BE49-F238E27FC236}">
                <a16:creationId xmlns:a16="http://schemas.microsoft.com/office/drawing/2014/main" id="{915A2859-12D0-6A35-475F-DA3DF26E604F}"/>
              </a:ext>
            </a:extLst>
          </p:cNvPr>
          <p:cNvSpPr txBox="1">
            <a:spLocks/>
          </p:cNvSpPr>
          <p:nvPr/>
        </p:nvSpPr>
        <p:spPr>
          <a:xfrm>
            <a:off x="810315" y="674338"/>
            <a:ext cx="5791200" cy="10318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dirty="0">
                <a:solidFill>
                  <a:schemeClr val="bg1"/>
                </a:solidFill>
                <a:latin typeface="Stag Sans Medium" panose="020B0603040000020004" pitchFamily="34" charset="0"/>
              </a:rPr>
              <a:t>Jalur </a:t>
            </a:r>
            <a:r>
              <a:rPr lang="en-US" sz="3600" i="1" dirty="0" err="1">
                <a:solidFill>
                  <a:schemeClr val="bg1"/>
                </a:solidFill>
                <a:latin typeface="Stag Sans Medium" panose="020B0603040000020004" pitchFamily="34" charset="0"/>
              </a:rPr>
              <a:t>Penerimaan</a:t>
            </a:r>
            <a:endParaRPr lang="en-US" sz="3600" i="1" dirty="0">
              <a:solidFill>
                <a:schemeClr val="bg1"/>
              </a:solidFill>
              <a:latin typeface="Stag Sans Medium" panose="020B0603040000020004" pitchFamily="34" charset="0"/>
            </a:endParaRPr>
          </a:p>
          <a:p>
            <a:r>
              <a:rPr lang="en-US" sz="3600" i="1" dirty="0" err="1">
                <a:solidFill>
                  <a:schemeClr val="bg1"/>
                </a:solidFill>
                <a:latin typeface="Stag Sans Medium" panose="020B0603040000020004" pitchFamily="34" charset="0"/>
              </a:rPr>
              <a:t>Mahasiswa</a:t>
            </a:r>
            <a:r>
              <a:rPr lang="en-US" sz="3600" i="1" dirty="0">
                <a:solidFill>
                  <a:schemeClr val="bg1"/>
                </a:solidFill>
                <a:latin typeface="Stag Sans Medium" panose="020B0603040000020004" pitchFamily="34" charset="0"/>
              </a:rPr>
              <a:t> Baru </a:t>
            </a:r>
            <a:r>
              <a:rPr lang="en-US" sz="3600" i="1" dirty="0" err="1">
                <a:solidFill>
                  <a:schemeClr val="bg1"/>
                </a:solidFill>
                <a:latin typeface="Stag Sans Medium" panose="020B0603040000020004" pitchFamily="34" charset="0"/>
              </a:rPr>
              <a:t>Unesa</a:t>
            </a:r>
            <a:endParaRPr lang="en-US" sz="3600" i="1" dirty="0">
              <a:solidFill>
                <a:schemeClr val="bg1"/>
              </a:solidFill>
              <a:latin typeface="Stag Sans Medium" panose="020B0603040000020004" pitchFamily="34" charset="0"/>
            </a:endParaRPr>
          </a:p>
        </p:txBody>
      </p:sp>
    </p:spTree>
    <p:extLst>
      <p:ext uri="{BB962C8B-B14F-4D97-AF65-F5344CB8AC3E}">
        <p14:creationId xmlns:p14="http://schemas.microsoft.com/office/powerpoint/2010/main" val="2817249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7D6C35-61EB-4A74-9687-BF8F23110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328" y="0"/>
            <a:ext cx="5527343" cy="6858000"/>
          </a:xfrm>
          <a:prstGeom prst="rect">
            <a:avLst/>
          </a:prstGeom>
        </p:spPr>
      </p:pic>
    </p:spTree>
    <p:extLst>
      <p:ext uri="{BB962C8B-B14F-4D97-AF65-F5344CB8AC3E}">
        <p14:creationId xmlns:p14="http://schemas.microsoft.com/office/powerpoint/2010/main" val="2284777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F7520E-8AAA-A32F-37E2-32F1114948F1}"/>
              </a:ext>
            </a:extLst>
          </p:cNvPr>
          <p:cNvPicPr>
            <a:picLocks noChangeAspect="1"/>
          </p:cNvPicPr>
          <p:nvPr/>
        </p:nvPicPr>
        <p:blipFill>
          <a:blip r:embed="rId2"/>
          <a:stretch>
            <a:fillRect/>
          </a:stretch>
        </p:blipFill>
        <p:spPr>
          <a:xfrm>
            <a:off x="8767558" y="0"/>
            <a:ext cx="3425146" cy="6858000"/>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3085571F-2A4D-91A2-9B32-ECA4D025D74F}"/>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0" y="871268"/>
            <a:ext cx="12191999" cy="5986732"/>
          </a:xfrm>
          <a:prstGeom prst="rect">
            <a:avLst/>
          </a:prstGeom>
        </p:spPr>
      </p:pic>
      <p:graphicFrame>
        <p:nvGraphicFramePr>
          <p:cNvPr id="4" name="Table 3">
            <a:extLst>
              <a:ext uri="{FF2B5EF4-FFF2-40B4-BE49-F238E27FC236}">
                <a16:creationId xmlns:a16="http://schemas.microsoft.com/office/drawing/2014/main" id="{6E3C8A70-B34F-DF1B-CE77-95C48650CCD5}"/>
              </a:ext>
            </a:extLst>
          </p:cNvPr>
          <p:cNvGraphicFramePr>
            <a:graphicFrameLocks noGrp="1"/>
          </p:cNvGraphicFramePr>
          <p:nvPr>
            <p:extLst>
              <p:ext uri="{D42A27DB-BD31-4B8C-83A1-F6EECF244321}">
                <p14:modId xmlns:p14="http://schemas.microsoft.com/office/powerpoint/2010/main" val="4133510703"/>
              </p:ext>
            </p:extLst>
          </p:nvPr>
        </p:nvGraphicFramePr>
        <p:xfrm>
          <a:off x="810315" y="2058005"/>
          <a:ext cx="7957243" cy="3092556"/>
        </p:xfrm>
        <a:graphic>
          <a:graphicData uri="http://schemas.openxmlformats.org/drawingml/2006/table">
            <a:tbl>
              <a:tblPr>
                <a:tableStyleId>{5C22544A-7EE6-4342-B048-85BDC9FD1C3A}</a:tableStyleId>
              </a:tblPr>
              <a:tblGrid>
                <a:gridCol w="300295">
                  <a:extLst>
                    <a:ext uri="{9D8B030D-6E8A-4147-A177-3AD203B41FA5}">
                      <a16:colId xmlns:a16="http://schemas.microsoft.com/office/drawing/2014/main" val="1172153526"/>
                    </a:ext>
                  </a:extLst>
                </a:gridCol>
                <a:gridCol w="4056497">
                  <a:extLst>
                    <a:ext uri="{9D8B030D-6E8A-4147-A177-3AD203B41FA5}">
                      <a16:colId xmlns:a16="http://schemas.microsoft.com/office/drawing/2014/main" val="3616359050"/>
                    </a:ext>
                  </a:extLst>
                </a:gridCol>
                <a:gridCol w="3600451">
                  <a:extLst>
                    <a:ext uri="{9D8B030D-6E8A-4147-A177-3AD203B41FA5}">
                      <a16:colId xmlns:a16="http://schemas.microsoft.com/office/drawing/2014/main" val="3066471855"/>
                    </a:ext>
                  </a:extLst>
                </a:gridCol>
              </a:tblGrid>
              <a:tr h="515426">
                <a:tc>
                  <a:txBody>
                    <a:bodyPr/>
                    <a:lstStyle/>
                    <a:p>
                      <a:pPr algn="l" fontAlgn="b"/>
                      <a:endParaRPr lang="nl-NL" sz="16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tc>
                  <a:txBody>
                    <a:bodyPr/>
                    <a:lstStyle/>
                    <a:p>
                      <a:pPr algn="l" fontAlgn="b"/>
                      <a:r>
                        <a:rPr lang="nl-NL" sz="16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Registrasi Akun SNPMB Sekolah</a:t>
                      </a:r>
                    </a:p>
                  </a:txBody>
                  <a:tcPr marL="12366" marR="12366" marT="12366" marB="0" anchor="ctr">
                    <a:solidFill>
                      <a:srgbClr val="E2E7FF"/>
                    </a:solidFill>
                  </a:tcPr>
                </a:tc>
                <a:tc>
                  <a:txBody>
                    <a:bodyPr/>
                    <a:lstStyle/>
                    <a:p>
                      <a:pPr lvl="1" algn="l" fontAlgn="b"/>
                      <a:r>
                        <a:rPr lang="sv-SE" sz="16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06 Januari – 31 Januari 2025</a:t>
                      </a:r>
                      <a:endPar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extLst>
                  <a:ext uri="{0D108BD9-81ED-4DB2-BD59-A6C34878D82A}">
                    <a16:rowId xmlns:a16="http://schemas.microsoft.com/office/drawing/2014/main" val="1100005593"/>
                  </a:ext>
                </a:extLst>
              </a:tr>
              <a:tr h="515426">
                <a:tc>
                  <a:txBody>
                    <a:bodyPr/>
                    <a:lstStyle/>
                    <a:p>
                      <a:pPr algn="l" fontAlgn="b"/>
                      <a:endParaRPr lang="fi-FI"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noFill/>
                  </a:tcPr>
                </a:tc>
                <a:tc>
                  <a:txBody>
                    <a:bodyPr/>
                    <a:lstStyle/>
                    <a:p>
                      <a:pPr algn="l" fontAlgn="b"/>
                      <a:r>
                        <a:rPr lang="fi-FI" sz="16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Pengisian PDSS</a:t>
                      </a:r>
                    </a:p>
                  </a:txBody>
                  <a:tcPr marL="12366" marR="12366" marT="12366" marB="0" anchor="ctr">
                    <a:noFill/>
                  </a:tcPr>
                </a:tc>
                <a:tc>
                  <a:txBody>
                    <a:bodyPr/>
                    <a:lstStyle/>
                    <a:p>
                      <a:pPr lvl="1" algn="l" fontAlgn="b"/>
                      <a:r>
                        <a:rPr lang="sv-SE" sz="16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06 Januari – 31 Januari 2025</a:t>
                      </a:r>
                      <a:endPar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noFill/>
                  </a:tcPr>
                </a:tc>
                <a:extLst>
                  <a:ext uri="{0D108BD9-81ED-4DB2-BD59-A6C34878D82A}">
                    <a16:rowId xmlns:a16="http://schemas.microsoft.com/office/drawing/2014/main" val="810166371"/>
                  </a:ext>
                </a:extLst>
              </a:tr>
              <a:tr h="515426">
                <a:tc>
                  <a:txBody>
                    <a:bodyPr/>
                    <a:lstStyle/>
                    <a:p>
                      <a:pPr algn="l" fontAlgn="b"/>
                      <a:endParaRPr lang="en-ID"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tc>
                  <a:txBody>
                    <a:bodyPr/>
                    <a:lstStyle/>
                    <a:p>
                      <a:pPr algn="l" fontAlgn="b"/>
                      <a:r>
                        <a:rPr lang="en-US" sz="16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Registrasi</a:t>
                      </a:r>
                      <a:r>
                        <a:rPr lang="en-US" sz="16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6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Akun</a:t>
                      </a:r>
                      <a:r>
                        <a:rPr lang="en-US" sz="16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SNPMB </a:t>
                      </a:r>
                      <a:r>
                        <a:rPr lang="en-US" sz="16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Siswa</a:t>
                      </a:r>
                      <a:endParaRPr lang="en-ID" sz="16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tc>
                  <a:txBody>
                    <a:bodyPr/>
                    <a:lstStyle/>
                    <a:p>
                      <a:pPr lvl="1" algn="l" fontAlgn="b"/>
                      <a:r>
                        <a:rPr lang="sv-SE" sz="16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13 Januari – 18 Februari 2025</a:t>
                      </a:r>
                      <a:endPar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extLst>
                  <a:ext uri="{0D108BD9-81ED-4DB2-BD59-A6C34878D82A}">
                    <a16:rowId xmlns:a16="http://schemas.microsoft.com/office/drawing/2014/main" val="2971518953"/>
                  </a:ext>
                </a:extLst>
              </a:tr>
              <a:tr h="515426">
                <a:tc>
                  <a:txBody>
                    <a:bodyPr/>
                    <a:lstStyle/>
                    <a:p>
                      <a:pPr algn="l" fontAlgn="b"/>
                      <a:endParaRPr lang="en-ID"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noFill/>
                  </a:tcPr>
                </a:tc>
                <a:tc>
                  <a:txBody>
                    <a:bodyPr/>
                    <a:lstStyle/>
                    <a:p>
                      <a:pPr algn="l" fontAlgn="b"/>
                      <a:r>
                        <a:rPr lang="en-ID"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Pendaftaran SNBP</a:t>
                      </a:r>
                    </a:p>
                  </a:txBody>
                  <a:tcPr marL="12366" marR="12366" marT="12366" marB="0" anchor="ctr">
                    <a:noFill/>
                  </a:tcPr>
                </a:tc>
                <a:tc>
                  <a:txBody>
                    <a:bodyPr/>
                    <a:lstStyle/>
                    <a:p>
                      <a:pPr lvl="1" algn="l" fontAlgn="b"/>
                      <a:r>
                        <a:rPr lang="en-ID" sz="16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04 – 18 </a:t>
                      </a:r>
                      <a:r>
                        <a:rPr lang="en-ID" sz="16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Februari</a:t>
                      </a:r>
                      <a:r>
                        <a:rPr lang="en-ID" sz="16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2025</a:t>
                      </a:r>
                      <a:endPar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noFill/>
                  </a:tcPr>
                </a:tc>
                <a:extLst>
                  <a:ext uri="{0D108BD9-81ED-4DB2-BD59-A6C34878D82A}">
                    <a16:rowId xmlns:a16="http://schemas.microsoft.com/office/drawing/2014/main" val="3369961473"/>
                  </a:ext>
                </a:extLst>
              </a:tr>
              <a:tr h="515426">
                <a:tc>
                  <a:txBody>
                    <a:bodyPr/>
                    <a:lstStyle/>
                    <a:p>
                      <a:pPr algn="l" fontAlgn="b"/>
                      <a:endParaRPr lang="sv-SE"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tc>
                  <a:txBody>
                    <a:bodyPr/>
                    <a:lstStyle/>
                    <a:p>
                      <a:pPr algn="l" fontAlgn="b"/>
                      <a:r>
                        <a:rPr lang="sv-SE" sz="16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Pengumuman Hasil SNBP</a:t>
                      </a:r>
                    </a:p>
                  </a:txBody>
                  <a:tcPr marL="12366" marR="12366" marT="12366" marB="0" anchor="ctr">
                    <a:solidFill>
                      <a:srgbClr val="E2E7FF"/>
                    </a:solidFill>
                  </a:tcPr>
                </a:tc>
                <a:tc>
                  <a:txBody>
                    <a:bodyPr/>
                    <a:lstStyle/>
                    <a:p>
                      <a:pPr lvl="1" algn="l" fontAlgn="b"/>
                      <a:r>
                        <a:rPr lang="en-ID" sz="16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18 </a:t>
                      </a:r>
                      <a:r>
                        <a:rPr lang="en-ID" sz="160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Maret</a:t>
                      </a:r>
                      <a:r>
                        <a:rPr lang="en-ID" sz="16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2025</a:t>
                      </a:r>
                      <a:endPar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extLst>
                  <a:ext uri="{0D108BD9-81ED-4DB2-BD59-A6C34878D82A}">
                    <a16:rowId xmlns:a16="http://schemas.microsoft.com/office/drawing/2014/main" val="773377362"/>
                  </a:ext>
                </a:extLst>
              </a:tr>
              <a:tr h="515426">
                <a:tc>
                  <a:txBody>
                    <a:bodyPr/>
                    <a:lstStyle/>
                    <a:p>
                      <a:pPr algn="l" fontAlgn="b"/>
                      <a:endParaRPr lang="sv-SE"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tc>
                  <a:txBody>
                    <a:bodyPr/>
                    <a:lstStyle/>
                    <a:p>
                      <a:pPr algn="l" fontAlgn="b"/>
                      <a:r>
                        <a:rPr lang="sv-SE" sz="16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Masa Unduh Kartu Peserta SNBP</a:t>
                      </a:r>
                    </a:p>
                  </a:txBody>
                  <a:tcPr marL="12366" marR="12366" marT="12366" marB="0" anchor="ctr">
                    <a:solidFill>
                      <a:srgbClr val="E2E7FF"/>
                    </a:solidFill>
                  </a:tcPr>
                </a:tc>
                <a:tc>
                  <a:txBody>
                    <a:bodyPr/>
                    <a:lstStyle/>
                    <a:p>
                      <a:pPr lvl="1" algn="l" fontAlgn="b"/>
                      <a:r>
                        <a:rPr lang="en-US"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04 </a:t>
                      </a:r>
                      <a:r>
                        <a:rPr lang="en-US" sz="16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Februari</a:t>
                      </a:r>
                      <a:r>
                        <a:rPr lang="en-US"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30 April 2025</a:t>
                      </a:r>
                      <a:endPar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extLst>
                  <a:ext uri="{0D108BD9-81ED-4DB2-BD59-A6C34878D82A}">
                    <a16:rowId xmlns:a16="http://schemas.microsoft.com/office/drawing/2014/main" val="423541673"/>
                  </a:ext>
                </a:extLst>
              </a:tr>
            </a:tbl>
          </a:graphicData>
        </a:graphic>
      </p:graphicFrame>
      <p:pic>
        <p:nvPicPr>
          <p:cNvPr id="3" name="Picture 2"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9" name="Picture 8">
            <a:extLst>
              <a:ext uri="{FF2B5EF4-FFF2-40B4-BE49-F238E27FC236}">
                <a16:creationId xmlns:a16="http://schemas.microsoft.com/office/drawing/2014/main" id="{0D9D906F-DD96-EC4F-16DC-E18FD59DC5C5}"/>
              </a:ext>
            </a:extLst>
          </p:cNvPr>
          <p:cNvPicPr>
            <a:picLocks noChangeAspect="1"/>
          </p:cNvPicPr>
          <p:nvPr/>
        </p:nvPicPr>
        <p:blipFill>
          <a:blip r:embed="rId5"/>
          <a:stretch>
            <a:fillRect/>
          </a:stretch>
        </p:blipFill>
        <p:spPr>
          <a:xfrm>
            <a:off x="-3" y="690842"/>
            <a:ext cx="5631499" cy="490258"/>
          </a:xfrm>
          <a:prstGeom prst="rect">
            <a:avLst/>
          </a:prstGeom>
        </p:spPr>
      </p:pic>
      <p:sp>
        <p:nvSpPr>
          <p:cNvPr id="10" name="Title 1">
            <a:extLst>
              <a:ext uri="{FF2B5EF4-FFF2-40B4-BE49-F238E27FC236}">
                <a16:creationId xmlns:a16="http://schemas.microsoft.com/office/drawing/2014/main" id="{BC4DA836-0545-EB9A-A767-9BEAE10E3A77}"/>
              </a:ext>
            </a:extLst>
          </p:cNvPr>
          <p:cNvSpPr txBox="1">
            <a:spLocks/>
          </p:cNvSpPr>
          <p:nvPr/>
        </p:nvSpPr>
        <p:spPr>
          <a:xfrm>
            <a:off x="810315" y="607663"/>
            <a:ext cx="5791200" cy="118902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3600" i="1" dirty="0" err="1">
                <a:solidFill>
                  <a:schemeClr val="bg1"/>
                </a:solidFill>
                <a:latin typeface="Stag Sans Medium" panose="020B0603040000020004" pitchFamily="34" charset="0"/>
              </a:rPr>
              <a:t>Jadwal</a:t>
            </a:r>
            <a:r>
              <a:rPr lang="en-US" sz="3600" i="1" dirty="0">
                <a:solidFill>
                  <a:schemeClr val="bg1"/>
                </a:solidFill>
                <a:latin typeface="Stag Sans Medium" panose="020B0603040000020004" pitchFamily="34" charset="0"/>
              </a:rPr>
              <a:t> </a:t>
            </a:r>
            <a:r>
              <a:rPr lang="en-US" sz="3600" i="1" dirty="0" err="1">
                <a:solidFill>
                  <a:schemeClr val="bg1"/>
                </a:solidFill>
                <a:latin typeface="Stag Sans Medium" panose="020B0603040000020004" pitchFamily="34" charset="0"/>
              </a:rPr>
              <a:t>Pelaksanaan</a:t>
            </a:r>
            <a:endParaRPr lang="en-US" sz="3600" i="1" dirty="0">
              <a:solidFill>
                <a:schemeClr val="bg1"/>
              </a:solidFill>
              <a:latin typeface="Stag Sans Medium" panose="020B0603040000020004" pitchFamily="34" charset="0"/>
            </a:endParaRPr>
          </a:p>
          <a:p>
            <a:pPr>
              <a:lnSpc>
                <a:spcPct val="110000"/>
              </a:lnSpc>
            </a:pPr>
            <a:r>
              <a:rPr lang="en-US" sz="3600" i="1" dirty="0">
                <a:solidFill>
                  <a:srgbClr val="3B4D96"/>
                </a:solidFill>
                <a:latin typeface="Stag Sans Medium" panose="020B0603040000020004" pitchFamily="34" charset="0"/>
              </a:rPr>
              <a:t>SNBP 2025</a:t>
            </a:r>
          </a:p>
        </p:txBody>
      </p:sp>
      <p:pic>
        <p:nvPicPr>
          <p:cNvPr id="12" name="Picture 11">
            <a:extLst>
              <a:ext uri="{FF2B5EF4-FFF2-40B4-BE49-F238E27FC236}">
                <a16:creationId xmlns:a16="http://schemas.microsoft.com/office/drawing/2014/main" id="{150F823A-DD40-4099-8EC4-5B6EE25CDC74}"/>
              </a:ext>
            </a:extLst>
          </p:cNvPr>
          <p:cNvPicPr>
            <a:picLocks noChangeAspect="1"/>
          </p:cNvPicPr>
          <p:nvPr/>
        </p:nvPicPr>
        <p:blipFill>
          <a:blip r:embed="rId6"/>
          <a:stretch>
            <a:fillRect/>
          </a:stretch>
        </p:blipFill>
        <p:spPr>
          <a:xfrm>
            <a:off x="9115364" y="1050509"/>
            <a:ext cx="2729533" cy="1315522"/>
          </a:xfrm>
          <a:prstGeom prst="rect">
            <a:avLst/>
          </a:prstGeom>
        </p:spPr>
      </p:pic>
      <p:pic>
        <p:nvPicPr>
          <p:cNvPr id="16" name="Picture 15" descr="A calendar with a bell&#10;&#10;Description automatically generated">
            <a:extLst>
              <a:ext uri="{FF2B5EF4-FFF2-40B4-BE49-F238E27FC236}">
                <a16:creationId xmlns:a16="http://schemas.microsoft.com/office/drawing/2014/main" id="{FB566713-471C-D8BC-0842-93B3960C5902}"/>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13250" y="2688809"/>
            <a:ext cx="4431647" cy="4090750"/>
          </a:xfrm>
          <a:prstGeom prst="rect">
            <a:avLst/>
          </a:prstGeom>
        </p:spPr>
      </p:pic>
    </p:spTree>
    <p:extLst>
      <p:ext uri="{BB962C8B-B14F-4D97-AF65-F5344CB8AC3E}">
        <p14:creationId xmlns:p14="http://schemas.microsoft.com/office/powerpoint/2010/main" val="2617357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screen with a black background&#10;&#10;Description automatically generated">
            <a:extLst>
              <a:ext uri="{FF2B5EF4-FFF2-40B4-BE49-F238E27FC236}">
                <a16:creationId xmlns:a16="http://schemas.microsoft.com/office/drawing/2014/main" id="{5B345FE0-7789-BE23-24F4-39FB8C5ACB23}"/>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9AD520EF-C9BC-645A-254A-C7E4E589F1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14" name="Picture 13">
            <a:extLst>
              <a:ext uri="{FF2B5EF4-FFF2-40B4-BE49-F238E27FC236}">
                <a16:creationId xmlns:a16="http://schemas.microsoft.com/office/drawing/2014/main" id="{F702D10F-300A-3E06-6607-E296084308FE}"/>
              </a:ext>
            </a:extLst>
          </p:cNvPr>
          <p:cNvPicPr>
            <a:picLocks noChangeAspect="1"/>
          </p:cNvPicPr>
          <p:nvPr/>
        </p:nvPicPr>
        <p:blipFill>
          <a:blip r:embed="rId4"/>
          <a:stretch>
            <a:fillRect/>
          </a:stretch>
        </p:blipFill>
        <p:spPr>
          <a:xfrm>
            <a:off x="3280251" y="752112"/>
            <a:ext cx="5631499" cy="369263"/>
          </a:xfrm>
          <a:prstGeom prst="rect">
            <a:avLst/>
          </a:prstGeom>
        </p:spPr>
      </p:pic>
      <p:sp>
        <p:nvSpPr>
          <p:cNvPr id="15" name="Title 1">
            <a:extLst>
              <a:ext uri="{FF2B5EF4-FFF2-40B4-BE49-F238E27FC236}">
                <a16:creationId xmlns:a16="http://schemas.microsoft.com/office/drawing/2014/main" id="{BB871C3B-1EFC-18CC-CC34-4993C74D5193}"/>
              </a:ext>
            </a:extLst>
          </p:cNvPr>
          <p:cNvSpPr txBox="1">
            <a:spLocks/>
          </p:cNvSpPr>
          <p:nvPr/>
        </p:nvSpPr>
        <p:spPr>
          <a:xfrm>
            <a:off x="3585886"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1600" b="0" i="0" u="none" strike="noStrike" baseline="0" dirty="0">
                <a:solidFill>
                  <a:schemeClr val="bg1"/>
                </a:solidFill>
                <a:latin typeface="Montserrat SemiBold" panose="00000700000000000000" pitchFamily="50" charset="0"/>
              </a:rPr>
              <a:t>Persyaratan Sekolah</a:t>
            </a:r>
            <a:endParaRPr lang="en-US" sz="1600" spc="-150" dirty="0">
              <a:solidFill>
                <a:schemeClr val="bg1"/>
              </a:solidFill>
              <a:latin typeface="Montserrat SemiBold" panose="00000700000000000000" pitchFamily="50" charset="0"/>
              <a:ea typeface="Centra No1" pitchFamily="50" charset="0"/>
            </a:endParaRPr>
          </a:p>
        </p:txBody>
      </p:sp>
      <p:pic>
        <p:nvPicPr>
          <p:cNvPr id="3" name="Picture 2">
            <a:extLst>
              <a:ext uri="{FF2B5EF4-FFF2-40B4-BE49-F238E27FC236}">
                <a16:creationId xmlns:a16="http://schemas.microsoft.com/office/drawing/2014/main" id="{AC5CC9A2-9646-A79C-2D8C-FED40B2BB11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r="5220" b="6007"/>
          <a:stretch/>
        </p:blipFill>
        <p:spPr>
          <a:xfrm>
            <a:off x="1667434" y="1359190"/>
            <a:ext cx="10200349" cy="4624126"/>
          </a:xfrm>
          <a:prstGeom prst="rect">
            <a:avLst/>
          </a:prstGeom>
        </p:spPr>
      </p:pic>
    </p:spTree>
    <p:extLst>
      <p:ext uri="{BB962C8B-B14F-4D97-AF65-F5344CB8AC3E}">
        <p14:creationId xmlns:p14="http://schemas.microsoft.com/office/powerpoint/2010/main" val="1548276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screen with a black background&#10;&#10;Description automatically generated">
            <a:extLst>
              <a:ext uri="{FF2B5EF4-FFF2-40B4-BE49-F238E27FC236}">
                <a16:creationId xmlns:a16="http://schemas.microsoft.com/office/drawing/2014/main" id="{5B345FE0-7789-BE23-24F4-39FB8C5ACB23}"/>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9AD520EF-C9BC-645A-254A-C7E4E589F1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14" name="Picture 13">
            <a:extLst>
              <a:ext uri="{FF2B5EF4-FFF2-40B4-BE49-F238E27FC236}">
                <a16:creationId xmlns:a16="http://schemas.microsoft.com/office/drawing/2014/main" id="{F702D10F-300A-3E06-6607-E296084308FE}"/>
              </a:ext>
            </a:extLst>
          </p:cNvPr>
          <p:cNvPicPr>
            <a:picLocks noChangeAspect="1"/>
          </p:cNvPicPr>
          <p:nvPr/>
        </p:nvPicPr>
        <p:blipFill>
          <a:blip r:embed="rId4"/>
          <a:stretch>
            <a:fillRect/>
          </a:stretch>
        </p:blipFill>
        <p:spPr>
          <a:xfrm>
            <a:off x="3280251" y="752112"/>
            <a:ext cx="5631499" cy="369263"/>
          </a:xfrm>
          <a:prstGeom prst="rect">
            <a:avLst/>
          </a:prstGeom>
        </p:spPr>
      </p:pic>
      <p:sp>
        <p:nvSpPr>
          <p:cNvPr id="15" name="Title 1">
            <a:extLst>
              <a:ext uri="{FF2B5EF4-FFF2-40B4-BE49-F238E27FC236}">
                <a16:creationId xmlns:a16="http://schemas.microsoft.com/office/drawing/2014/main" id="{BB871C3B-1EFC-18CC-CC34-4993C74D5193}"/>
              </a:ext>
            </a:extLst>
          </p:cNvPr>
          <p:cNvSpPr txBox="1">
            <a:spLocks/>
          </p:cNvSpPr>
          <p:nvPr/>
        </p:nvSpPr>
        <p:spPr>
          <a:xfrm>
            <a:off x="3585886"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1600" b="0" i="0" u="none" strike="noStrike" baseline="0" dirty="0">
                <a:solidFill>
                  <a:schemeClr val="bg1"/>
                </a:solidFill>
                <a:latin typeface="Montserrat SemiBold" panose="00000700000000000000" pitchFamily="50" charset="0"/>
              </a:rPr>
              <a:t>Persyaratan Sekolah</a:t>
            </a:r>
            <a:endParaRPr lang="en-US" sz="1600" spc="-150" dirty="0">
              <a:solidFill>
                <a:schemeClr val="bg1"/>
              </a:solidFill>
              <a:latin typeface="Montserrat SemiBold" panose="00000700000000000000" pitchFamily="50" charset="0"/>
              <a:ea typeface="Centra No1" pitchFamily="50" charset="0"/>
            </a:endParaRPr>
          </a:p>
        </p:txBody>
      </p:sp>
      <p:pic>
        <p:nvPicPr>
          <p:cNvPr id="2" name="Picture 1">
            <a:extLst>
              <a:ext uri="{FF2B5EF4-FFF2-40B4-BE49-F238E27FC236}">
                <a16:creationId xmlns:a16="http://schemas.microsoft.com/office/drawing/2014/main" id="{6AE2B780-0814-09F0-960A-F9A0E771E0B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631576" y="1320988"/>
            <a:ext cx="10123998" cy="4626574"/>
          </a:xfrm>
          <a:prstGeom prst="rect">
            <a:avLst/>
          </a:prstGeom>
        </p:spPr>
      </p:pic>
    </p:spTree>
    <p:extLst>
      <p:ext uri="{BB962C8B-B14F-4D97-AF65-F5344CB8AC3E}">
        <p14:creationId xmlns:p14="http://schemas.microsoft.com/office/powerpoint/2010/main" val="102414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9C60C4-B22E-E610-5D25-ADB9B551FA76}"/>
              </a:ext>
            </a:extLst>
          </p:cNvPr>
          <p:cNvPicPr>
            <a:picLocks noChangeAspect="1"/>
          </p:cNvPicPr>
          <p:nvPr/>
        </p:nvPicPr>
        <p:blipFill>
          <a:blip r:embed="rId2"/>
          <a:stretch>
            <a:fillRect/>
          </a:stretch>
        </p:blipFill>
        <p:spPr>
          <a:xfrm>
            <a:off x="3280251" y="752112"/>
            <a:ext cx="5631499" cy="369263"/>
          </a:xfrm>
          <a:prstGeom prst="rect">
            <a:avLst/>
          </a:prstGeom>
        </p:spPr>
      </p:pic>
      <p:sp>
        <p:nvSpPr>
          <p:cNvPr id="6" name="Title 1">
            <a:extLst>
              <a:ext uri="{FF2B5EF4-FFF2-40B4-BE49-F238E27FC236}">
                <a16:creationId xmlns:a16="http://schemas.microsoft.com/office/drawing/2014/main" id="{B4AABCC8-07A5-57E4-54C4-A1A0BF711E54}"/>
              </a:ext>
            </a:extLst>
          </p:cNvPr>
          <p:cNvSpPr txBox="1">
            <a:spLocks/>
          </p:cNvSpPr>
          <p:nvPr/>
        </p:nvSpPr>
        <p:spPr>
          <a:xfrm>
            <a:off x="3585886"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Tata cara Pendaftaran SNBP</a:t>
            </a:r>
            <a:endParaRPr lang="en-US" sz="1600" spc="-150">
              <a:solidFill>
                <a:schemeClr val="bg1"/>
              </a:solidFill>
              <a:latin typeface="Montserrat SemiBold" panose="00000700000000000000" pitchFamily="50" charset="0"/>
              <a:ea typeface="Centra No1" pitchFamily="50" charset="0"/>
            </a:endParaRPr>
          </a:p>
        </p:txBody>
      </p:sp>
      <p:sp>
        <p:nvSpPr>
          <p:cNvPr id="15" name="Rectangle 14">
            <a:extLst>
              <a:ext uri="{FF2B5EF4-FFF2-40B4-BE49-F238E27FC236}">
                <a16:creationId xmlns:a16="http://schemas.microsoft.com/office/drawing/2014/main" id="{F849054D-C7CE-98C1-FF13-C1F197DE9DFD}"/>
              </a:ext>
            </a:extLst>
          </p:cNvPr>
          <p:cNvSpPr/>
          <p:nvPr/>
        </p:nvSpPr>
        <p:spPr>
          <a:xfrm>
            <a:off x="976948" y="1381298"/>
            <a:ext cx="5020227" cy="515322"/>
          </a:xfrm>
          <a:prstGeom prst="rect">
            <a:avLst/>
          </a:prstGeom>
          <a:solidFill>
            <a:srgbClr val="E2E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Picture 12" descr="A child and child in uniform holding books and notebooks&#10;&#10;Description automatically generated">
            <a:extLst>
              <a:ext uri="{FF2B5EF4-FFF2-40B4-BE49-F238E27FC236}">
                <a16:creationId xmlns:a16="http://schemas.microsoft.com/office/drawing/2014/main" id="{3214981F-77EA-5554-424C-D0327D86F4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7130" y="345512"/>
            <a:ext cx="5403766" cy="6512487"/>
          </a:xfrm>
          <a:prstGeom prst="rect">
            <a:avLst/>
          </a:prstGeom>
        </p:spPr>
      </p:pic>
      <p:sp>
        <p:nvSpPr>
          <p:cNvPr id="16" name="Rectangle 15">
            <a:extLst>
              <a:ext uri="{FF2B5EF4-FFF2-40B4-BE49-F238E27FC236}">
                <a16:creationId xmlns:a16="http://schemas.microsoft.com/office/drawing/2014/main" id="{0B1EAF27-D5C9-A027-E169-9ACBBE88BF81}"/>
              </a:ext>
            </a:extLst>
          </p:cNvPr>
          <p:cNvSpPr/>
          <p:nvPr/>
        </p:nvSpPr>
        <p:spPr>
          <a:xfrm>
            <a:off x="976468" y="3020257"/>
            <a:ext cx="5020227" cy="833596"/>
          </a:xfrm>
          <a:prstGeom prst="rect">
            <a:avLst/>
          </a:prstGeom>
          <a:solidFill>
            <a:srgbClr val="E2E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descr="A black screen with a black background&#10;&#10;Description automatically generated">
            <a:extLst>
              <a:ext uri="{FF2B5EF4-FFF2-40B4-BE49-F238E27FC236}">
                <a16:creationId xmlns:a16="http://schemas.microsoft.com/office/drawing/2014/main" id="{3085571F-2A4D-91A2-9B32-ECA4D025D74F}"/>
              </a:ext>
            </a:extLst>
          </p:cNvPr>
          <p:cNvPicPr/>
          <p:nvPr/>
        </p:nvPicPr>
        <p:blipFill>
          <a:blip r:embed="rId4">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4" name="Title 1">
            <a:extLst>
              <a:ext uri="{FF2B5EF4-FFF2-40B4-BE49-F238E27FC236}">
                <a16:creationId xmlns:a16="http://schemas.microsoft.com/office/drawing/2014/main" id="{2E47F6FC-7FA3-32F0-8806-546221DABC58}"/>
              </a:ext>
            </a:extLst>
          </p:cNvPr>
          <p:cNvSpPr txBox="1">
            <a:spLocks/>
          </p:cNvSpPr>
          <p:nvPr/>
        </p:nvSpPr>
        <p:spPr>
          <a:xfrm>
            <a:off x="925190" y="1406762"/>
            <a:ext cx="5020227" cy="21460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a:pPr>
            <a:r>
              <a:rPr lang="en-ID" sz="1200" b="0" i="0" u="none" strike="noStrike" baseline="0" dirty="0" err="1">
                <a:latin typeface="Montserrat Medium" panose="00000600000000000000" pitchFamily="50" charset="0"/>
              </a:rPr>
              <a:t>Merupakan</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siswa</a:t>
            </a:r>
            <a:r>
              <a:rPr lang="en-ID" sz="1200" b="0" i="0" u="none" strike="noStrike" baseline="0" dirty="0">
                <a:latin typeface="Montserrat Medium" panose="00000600000000000000" pitchFamily="50" charset="0"/>
              </a:rPr>
              <a:t> SMA/SMK/MA </a:t>
            </a:r>
            <a:r>
              <a:rPr lang="en-ID" sz="1200" b="0" i="0" u="none" strike="noStrike" baseline="0" dirty="0" err="1">
                <a:latin typeface="Montserrat Medium" panose="00000600000000000000" pitchFamily="50" charset="0"/>
              </a:rPr>
              <a:t>kelas</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terakhir</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kelas</a:t>
            </a:r>
            <a:r>
              <a:rPr lang="en-ID" sz="1200" b="0" i="0" u="none" strike="noStrike" baseline="0" dirty="0">
                <a:latin typeface="Montserrat Medium" panose="00000600000000000000" pitchFamily="50" charset="0"/>
              </a:rPr>
              <a:t> XII) pada </a:t>
            </a:r>
            <a:r>
              <a:rPr lang="en-ID" sz="1200" b="0" i="0" u="none" strike="noStrike" baseline="0" dirty="0" err="1">
                <a:latin typeface="Montserrat Medium" panose="00000600000000000000" pitchFamily="50" charset="0"/>
              </a:rPr>
              <a:t>tahun</a:t>
            </a:r>
            <a:r>
              <a:rPr lang="en-ID" sz="1200" b="0" i="0" u="none" strike="noStrike" baseline="0" dirty="0">
                <a:latin typeface="Montserrat Medium" panose="00000600000000000000" pitchFamily="50" charset="0"/>
              </a:rPr>
              <a:t> 2024 yang </a:t>
            </a:r>
            <a:r>
              <a:rPr lang="en-ID" sz="1200" b="0" i="0" u="none" strike="noStrike" baseline="0" dirty="0" err="1">
                <a:latin typeface="Montserrat Medium" panose="00000600000000000000" pitchFamily="50" charset="0"/>
              </a:rPr>
              <a:t>memiliki</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prestasi</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unggul</a:t>
            </a:r>
            <a:r>
              <a:rPr lang="en-ID" sz="1200" b="0" i="0" u="none" strike="noStrike" baseline="0" dirty="0">
                <a:latin typeface="Montserrat Medium" panose="00000600000000000000" pitchFamily="50" charset="0"/>
              </a:rPr>
              <a:t>.</a:t>
            </a:r>
          </a:p>
          <a:p>
            <a:pPr marL="228600" indent="-228600">
              <a:lnSpc>
                <a:spcPct val="100000"/>
              </a:lnSpc>
              <a:buFont typeface="+mj-lt"/>
              <a:buAutoNum type="arabicPeriod"/>
            </a:pPr>
            <a:endParaRPr lang="en-ID" sz="1200" b="0" i="0" u="none" strike="noStrike" baseline="0" dirty="0">
              <a:latin typeface="Montserrat Medium" panose="00000600000000000000" pitchFamily="50" charset="0"/>
            </a:endParaRPr>
          </a:p>
          <a:p>
            <a:pPr marL="228600" indent="-228600">
              <a:lnSpc>
                <a:spcPct val="100000"/>
              </a:lnSpc>
              <a:buFont typeface="+mj-lt"/>
              <a:buAutoNum type="arabicPeriod"/>
            </a:pPr>
            <a:r>
              <a:rPr lang="en-ID" sz="1200" b="0" i="0" u="none" strike="noStrike" baseline="0" dirty="0" err="1">
                <a:latin typeface="Montserrat Medium" panose="00000600000000000000" pitchFamily="50" charset="0"/>
              </a:rPr>
              <a:t>Siswa</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pendaftar</a:t>
            </a:r>
            <a:r>
              <a:rPr lang="en-ID" sz="1200" b="0" i="0" u="none" strike="noStrike" baseline="0" dirty="0">
                <a:latin typeface="Montserrat Medium" panose="00000600000000000000" pitchFamily="50" charset="0"/>
              </a:rPr>
              <a:t> pada program </a:t>
            </a:r>
            <a:r>
              <a:rPr lang="en-ID" sz="1200" b="0" i="0" u="none" strike="noStrike" baseline="0" dirty="0" err="1">
                <a:latin typeface="Montserrat Medium" panose="00000600000000000000" pitchFamily="50" charset="0"/>
              </a:rPr>
              <a:t>studi</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bidang</a:t>
            </a:r>
            <a:r>
              <a:rPr lang="en-ID" sz="1200" b="0" i="0" u="none" strike="noStrike" baseline="0" dirty="0">
                <a:latin typeface="Montserrat Medium" panose="00000600000000000000" pitchFamily="50" charset="0"/>
              </a:rPr>
              <a:t> Seni dan </a:t>
            </a:r>
            <a:r>
              <a:rPr lang="en-ID" sz="1200" b="0" i="0" u="none" strike="noStrike" baseline="0" dirty="0" err="1">
                <a:latin typeface="Montserrat Medium" panose="00000600000000000000" pitchFamily="50" charset="0"/>
              </a:rPr>
              <a:t>Olahraga</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wajib</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mengunggah</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portofolio</a:t>
            </a:r>
            <a:r>
              <a:rPr lang="en-ID" sz="1200" b="0" i="0" u="none" strike="noStrike" baseline="0" dirty="0">
                <a:latin typeface="Montserrat Medium" panose="00000600000000000000" pitchFamily="50" charset="0"/>
              </a:rPr>
              <a:t> dan </a:t>
            </a:r>
            <a:r>
              <a:rPr lang="en-ID" sz="1200" b="0" i="0" u="none" strike="noStrike" baseline="0" dirty="0" err="1">
                <a:latin typeface="Montserrat Medium" panose="00000600000000000000" pitchFamily="50" charset="0"/>
              </a:rPr>
              <a:t>dokumen</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bukti</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keterampilan</a:t>
            </a:r>
            <a:r>
              <a:rPr lang="en-ID" sz="1200" b="0" i="0" u="none" strike="noStrike" baseline="0" dirty="0">
                <a:latin typeface="Montserrat Medium" panose="00000600000000000000" pitchFamily="50" charset="0"/>
              </a:rPr>
              <a:t> yang </a:t>
            </a:r>
            <a:r>
              <a:rPr lang="en-ID" sz="1200" b="0" i="0" u="none" strike="noStrike" baseline="0" dirty="0" err="1">
                <a:latin typeface="Montserrat Medium" panose="00000600000000000000" pitchFamily="50" charset="0"/>
              </a:rPr>
              <a:t>telah</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disahkan</a:t>
            </a:r>
            <a:r>
              <a:rPr lang="en-ID" sz="1200" b="0" i="0" u="none" strike="noStrike" baseline="0" dirty="0">
                <a:latin typeface="Montserrat Medium" panose="00000600000000000000" pitchFamily="50" charset="0"/>
              </a:rPr>
              <a:t> oleh </a:t>
            </a:r>
            <a:r>
              <a:rPr lang="en-ID" sz="1200" b="0" i="0" u="none" strike="noStrike" baseline="0" dirty="0" err="1">
                <a:latin typeface="Montserrat Medium" panose="00000600000000000000" pitchFamily="50" charset="0"/>
              </a:rPr>
              <a:t>Kepala</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Sekolah</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menggunakan</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pedoman</a:t>
            </a:r>
            <a:r>
              <a:rPr lang="en-ID" sz="1200" b="0" i="0" u="none" strike="noStrike" baseline="0" dirty="0">
                <a:latin typeface="Montserrat Medium" panose="00000600000000000000" pitchFamily="50" charset="0"/>
              </a:rPr>
              <a:t> yang </a:t>
            </a:r>
            <a:r>
              <a:rPr lang="en-ID" sz="1200" b="0" i="0" u="none" strike="noStrike" baseline="0" dirty="0" err="1">
                <a:latin typeface="Montserrat Medium" panose="00000600000000000000" pitchFamily="50" charset="0"/>
              </a:rPr>
              <a:t>dapat</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diunduh</a:t>
            </a:r>
            <a:r>
              <a:rPr lang="en-ID" sz="1200" b="0" i="0" u="none" strike="noStrike" baseline="0" dirty="0">
                <a:latin typeface="Montserrat Medium" panose="00000600000000000000" pitchFamily="50" charset="0"/>
              </a:rPr>
              <a:t> pada menu </a:t>
            </a:r>
            <a:r>
              <a:rPr lang="en-ID" sz="1200" b="0" i="0" u="none" strike="noStrike" baseline="0" dirty="0" err="1">
                <a:latin typeface="Montserrat Medium" panose="00000600000000000000" pitchFamily="50" charset="0"/>
              </a:rPr>
              <a:t>Unduhan</a:t>
            </a:r>
            <a:endParaRPr lang="en-ID" sz="1200" b="0" i="0" u="none" strike="noStrike" baseline="0" dirty="0">
              <a:latin typeface="Montserrat Medium" panose="00000600000000000000" pitchFamily="50" charset="0"/>
            </a:endParaRPr>
          </a:p>
          <a:p>
            <a:pPr marL="228600" indent="-228600">
              <a:lnSpc>
                <a:spcPct val="100000"/>
              </a:lnSpc>
              <a:buFont typeface="+mj-lt"/>
              <a:buAutoNum type="arabicPeriod"/>
            </a:pPr>
            <a:endParaRPr lang="en-ID" sz="1200" b="0" i="0" u="none" strike="noStrike" baseline="0" dirty="0">
              <a:latin typeface="Montserrat Medium" panose="00000600000000000000" pitchFamily="50" charset="0"/>
            </a:endParaRPr>
          </a:p>
          <a:p>
            <a:pPr marL="228600" indent="-228600">
              <a:lnSpc>
                <a:spcPct val="100000"/>
              </a:lnSpc>
              <a:buFont typeface="+mj-lt"/>
              <a:buAutoNum type="arabicPeriod"/>
            </a:pPr>
            <a:r>
              <a:rPr lang="en-ID" sz="1200" b="0" i="0" u="none" strike="noStrike" baseline="0" dirty="0">
                <a:latin typeface="Montserrat Medium" panose="00000600000000000000" pitchFamily="50" charset="0"/>
              </a:rPr>
              <a:t>SNBP </a:t>
            </a:r>
            <a:r>
              <a:rPr lang="en-ID" sz="1200" b="0" i="0" u="none" strike="noStrike" baseline="0" dirty="0" err="1">
                <a:latin typeface="Montserrat Medium" panose="00000600000000000000" pitchFamily="50" charset="0"/>
              </a:rPr>
              <a:t>dilakukan</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berdasarkan</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hasil</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penelusuran</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prestasi</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akademik</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dengan</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menggunakan</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rapor</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serta</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prestasi</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akademik</a:t>
            </a:r>
            <a:r>
              <a:rPr lang="en-ID" sz="1200" b="0" i="0" u="none" strike="noStrike" baseline="0" dirty="0">
                <a:latin typeface="Montserrat Medium" panose="00000600000000000000" pitchFamily="50" charset="0"/>
              </a:rPr>
              <a:t> dan non </a:t>
            </a:r>
            <a:r>
              <a:rPr lang="en-ID" sz="1200" b="0" i="0" u="none" strike="noStrike" baseline="0" dirty="0" err="1">
                <a:latin typeface="Montserrat Medium" panose="00000600000000000000" pitchFamily="50" charset="0"/>
              </a:rPr>
              <a:t>akademik</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siswa</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Rapor</a:t>
            </a:r>
            <a:r>
              <a:rPr lang="en-ID" sz="1200" b="0" i="0" u="none" strike="noStrike" baseline="0" dirty="0">
                <a:latin typeface="Montserrat Medium" panose="00000600000000000000" pitchFamily="50" charset="0"/>
              </a:rPr>
              <a:t> yang </a:t>
            </a:r>
            <a:r>
              <a:rPr lang="en-ID" sz="1200" b="0" i="0" u="none" strike="noStrike" baseline="0" dirty="0" err="1">
                <a:latin typeface="Montserrat Medium" panose="00000600000000000000" pitchFamily="50" charset="0"/>
              </a:rPr>
              <a:t>digunakan</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adalah</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sebagai</a:t>
            </a:r>
            <a:r>
              <a:rPr lang="en-ID" sz="1200" b="0" i="0" u="none" strike="noStrike" baseline="0" dirty="0">
                <a:latin typeface="Montserrat Medium" panose="00000600000000000000" pitchFamily="50" charset="0"/>
              </a:rPr>
              <a:t> </a:t>
            </a:r>
            <a:r>
              <a:rPr lang="en-ID" sz="1200" b="0" i="0" u="none" strike="noStrike" baseline="0" dirty="0" err="1">
                <a:latin typeface="Montserrat Medium" panose="00000600000000000000" pitchFamily="50" charset="0"/>
              </a:rPr>
              <a:t>berikut</a:t>
            </a:r>
            <a:r>
              <a:rPr lang="en-ID" sz="1200" b="0" i="0" u="none" strike="noStrike" baseline="0" dirty="0">
                <a:latin typeface="Montserrat Medium" panose="00000600000000000000" pitchFamily="50" charset="0"/>
              </a:rPr>
              <a:t>:</a:t>
            </a:r>
          </a:p>
          <a:p>
            <a:pPr marL="228600" indent="-228600">
              <a:lnSpc>
                <a:spcPct val="100000"/>
              </a:lnSpc>
              <a:buFont typeface="+mj-lt"/>
              <a:buAutoNum type="arabicPeriod"/>
            </a:pPr>
            <a:endParaRPr lang="en-ID" sz="1200" b="0" i="0" u="none" strike="noStrike" baseline="0" dirty="0">
              <a:latin typeface="Montserrat Medium" panose="00000600000000000000" pitchFamily="50" charset="0"/>
            </a:endParaRPr>
          </a:p>
        </p:txBody>
      </p:sp>
      <p:sp>
        <p:nvSpPr>
          <p:cNvPr id="8" name="Title 1">
            <a:extLst>
              <a:ext uri="{FF2B5EF4-FFF2-40B4-BE49-F238E27FC236}">
                <a16:creationId xmlns:a16="http://schemas.microsoft.com/office/drawing/2014/main" id="{CBD830FE-D694-2E34-48DC-1EBC2287B4FC}"/>
              </a:ext>
            </a:extLst>
          </p:cNvPr>
          <p:cNvSpPr txBox="1">
            <a:spLocks/>
          </p:cNvSpPr>
          <p:nvPr/>
        </p:nvSpPr>
        <p:spPr>
          <a:xfrm>
            <a:off x="1226354" y="3948741"/>
            <a:ext cx="4719063" cy="8763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Arial" panose="020B0604020202020204" pitchFamily="34" charset="0"/>
              <a:buChar char="•"/>
            </a:pPr>
            <a:r>
              <a:rPr lang="en-ID" sz="1200" b="0" i="0" u="none" strike="noStrike" baseline="0">
                <a:latin typeface="Montserrat Medium" panose="00000600000000000000" pitchFamily="50" charset="0"/>
              </a:rPr>
              <a:t>semester satu sampai dengan semester lima bagi SMA/SMK/MA dengan masa belajar tiga tahun; atau</a:t>
            </a:r>
          </a:p>
          <a:p>
            <a:pPr marL="228600" indent="-228600">
              <a:lnSpc>
                <a:spcPct val="100000"/>
              </a:lnSpc>
              <a:buFont typeface="Arial" panose="020B0604020202020204" pitchFamily="34" charset="0"/>
              <a:buChar char="•"/>
            </a:pPr>
            <a:r>
              <a:rPr lang="en-ID" sz="1200" b="0" i="0" u="none" strike="noStrike" baseline="0">
                <a:latin typeface="Montserrat Medium" panose="00000600000000000000" pitchFamily="50" charset="0"/>
              </a:rPr>
              <a:t>semester satu sampai dengan semester tujuh bagi SMK dengan masa belajar empat tahun.</a:t>
            </a:r>
          </a:p>
        </p:txBody>
      </p:sp>
      <p:graphicFrame>
        <p:nvGraphicFramePr>
          <p:cNvPr id="14" name="Table 13">
            <a:extLst>
              <a:ext uri="{FF2B5EF4-FFF2-40B4-BE49-F238E27FC236}">
                <a16:creationId xmlns:a16="http://schemas.microsoft.com/office/drawing/2014/main" id="{0B7B1B7D-2284-FF04-5EAA-C29AF9C0774E}"/>
              </a:ext>
            </a:extLst>
          </p:cNvPr>
          <p:cNvGraphicFramePr>
            <a:graphicFrameLocks noGrp="1"/>
          </p:cNvGraphicFramePr>
          <p:nvPr>
            <p:extLst>
              <p:ext uri="{D42A27DB-BD31-4B8C-83A1-F6EECF244321}">
                <p14:modId xmlns:p14="http://schemas.microsoft.com/office/powerpoint/2010/main" val="2702708091"/>
              </p:ext>
            </p:extLst>
          </p:nvPr>
        </p:nvGraphicFramePr>
        <p:xfrm>
          <a:off x="954048" y="4905772"/>
          <a:ext cx="5043127" cy="520344"/>
        </p:xfrm>
        <a:graphic>
          <a:graphicData uri="http://schemas.openxmlformats.org/drawingml/2006/table">
            <a:tbl>
              <a:tblPr>
                <a:tableStyleId>{5C22544A-7EE6-4342-B048-85BDC9FD1C3A}</a:tableStyleId>
              </a:tblPr>
              <a:tblGrid>
                <a:gridCol w="190321">
                  <a:extLst>
                    <a:ext uri="{9D8B030D-6E8A-4147-A177-3AD203B41FA5}">
                      <a16:colId xmlns:a16="http://schemas.microsoft.com/office/drawing/2014/main" val="1172153526"/>
                    </a:ext>
                  </a:extLst>
                </a:gridCol>
                <a:gridCol w="4637606">
                  <a:extLst>
                    <a:ext uri="{9D8B030D-6E8A-4147-A177-3AD203B41FA5}">
                      <a16:colId xmlns:a16="http://schemas.microsoft.com/office/drawing/2014/main" val="3616359050"/>
                    </a:ext>
                  </a:extLst>
                </a:gridCol>
                <a:gridCol w="215200">
                  <a:extLst>
                    <a:ext uri="{9D8B030D-6E8A-4147-A177-3AD203B41FA5}">
                      <a16:colId xmlns:a16="http://schemas.microsoft.com/office/drawing/2014/main" val="3066471855"/>
                    </a:ext>
                  </a:extLst>
                </a:gridCol>
              </a:tblGrid>
              <a:tr h="520344">
                <a:tc>
                  <a:txBody>
                    <a:bodyPr/>
                    <a:lstStyle/>
                    <a:p>
                      <a:pPr algn="l" fontAlgn="b"/>
                      <a:endParaRPr lang="nl-NL"/>
                    </a:p>
                  </a:txBody>
                  <a:tcPr marL="12366" marR="12366" marT="12366" marB="0" anchor="ctr">
                    <a:solidFill>
                      <a:srgbClr val="E2E7FF"/>
                    </a:solidFill>
                  </a:tcPr>
                </a:tc>
                <a:tc>
                  <a:txBody>
                    <a:bodyPr/>
                    <a:lstStyle/>
                    <a:p>
                      <a:pPr algn="l" fontAlgn="b"/>
                      <a:endParaRPr lang="nl-NL"/>
                    </a:p>
                  </a:txBody>
                  <a:tcPr marL="12366" marR="12366" marT="12366" marB="0" anchor="ctr">
                    <a:solidFill>
                      <a:srgbClr val="E2E7FF"/>
                    </a:solidFill>
                  </a:tcPr>
                </a:tc>
                <a:tc>
                  <a:txBody>
                    <a:bodyPr/>
                    <a:lstStyle/>
                    <a:p>
                      <a:pPr lvl="1" algn="l" fontAlgn="b"/>
                      <a:endParaRPr lang="en-ID"/>
                    </a:p>
                  </a:txBody>
                  <a:tcPr marL="12366" marR="12366" marT="12366" marB="0" anchor="ctr">
                    <a:solidFill>
                      <a:srgbClr val="E2E7FF"/>
                    </a:solidFill>
                  </a:tcPr>
                </a:tc>
                <a:extLst>
                  <a:ext uri="{0D108BD9-81ED-4DB2-BD59-A6C34878D82A}">
                    <a16:rowId xmlns:a16="http://schemas.microsoft.com/office/drawing/2014/main" val="1100005593"/>
                  </a:ext>
                </a:extLst>
              </a:tr>
            </a:tbl>
          </a:graphicData>
        </a:graphic>
      </p:graphicFrame>
      <p:sp>
        <p:nvSpPr>
          <p:cNvPr id="9" name="Title 1">
            <a:extLst>
              <a:ext uri="{FF2B5EF4-FFF2-40B4-BE49-F238E27FC236}">
                <a16:creationId xmlns:a16="http://schemas.microsoft.com/office/drawing/2014/main" id="{1D4B68F6-FDB0-A7F9-02F9-79315555681E}"/>
              </a:ext>
            </a:extLst>
          </p:cNvPr>
          <p:cNvSpPr txBox="1">
            <a:spLocks/>
          </p:cNvSpPr>
          <p:nvPr/>
        </p:nvSpPr>
        <p:spPr>
          <a:xfrm>
            <a:off x="1157343" y="4931652"/>
            <a:ext cx="4719064" cy="50640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ID" sz="1200" b="0" i="0" u="none" strike="noStrike" baseline="0">
                <a:solidFill>
                  <a:srgbClr val="3B4D96"/>
                </a:solidFill>
                <a:latin typeface="Montserrat Medium" panose="00000600000000000000" pitchFamily="50" charset="0"/>
              </a:rPr>
              <a:t>Adapun prestasi akademik maupun non akademik siswa yang dinilai adalah tiga prestasi terbaik.</a:t>
            </a:r>
          </a:p>
        </p:txBody>
      </p:sp>
      <p:pic>
        <p:nvPicPr>
          <p:cNvPr id="3" name="Picture 2"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spTree>
    <p:extLst>
      <p:ext uri="{BB962C8B-B14F-4D97-AF65-F5344CB8AC3E}">
        <p14:creationId xmlns:p14="http://schemas.microsoft.com/office/powerpoint/2010/main" val="3742706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C9BB5F-3163-3355-DBFB-7E73342960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8090"/>
            <a:ext cx="12192000" cy="6876090"/>
          </a:xfrm>
          <a:prstGeom prst="rect">
            <a:avLst/>
          </a:prstGeom>
        </p:spPr>
      </p:pic>
      <p:pic>
        <p:nvPicPr>
          <p:cNvPr id="5" name="Picture 4" descr="A black screen with a black background&#10;&#10;Description automatically generated">
            <a:extLst>
              <a:ext uri="{FF2B5EF4-FFF2-40B4-BE49-F238E27FC236}">
                <a16:creationId xmlns:a16="http://schemas.microsoft.com/office/drawing/2014/main" id="{6FC8E84A-3B60-6775-F99B-8BA9278113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12191999" cy="6858000"/>
          </a:xfrm>
          <a:prstGeom prst="rect">
            <a:avLst/>
          </a:prstGeom>
        </p:spPr>
      </p:pic>
      <p:pic>
        <p:nvPicPr>
          <p:cNvPr id="7" name="Picture 6">
            <a:extLst>
              <a:ext uri="{FF2B5EF4-FFF2-40B4-BE49-F238E27FC236}">
                <a16:creationId xmlns:a16="http://schemas.microsoft.com/office/drawing/2014/main" id="{C6FB65E2-71D8-46F9-8C5F-FB7ECEAF8D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64700" y="1052219"/>
            <a:ext cx="2177639" cy="3049881"/>
          </a:xfrm>
          <a:prstGeom prst="rect">
            <a:avLst/>
          </a:prstGeom>
        </p:spPr>
      </p:pic>
    </p:spTree>
    <p:extLst>
      <p:ext uri="{BB962C8B-B14F-4D97-AF65-F5344CB8AC3E}">
        <p14:creationId xmlns:p14="http://schemas.microsoft.com/office/powerpoint/2010/main" val="2592265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532F7C-4C60-977E-79A8-94486F93DD68}"/>
              </a:ext>
            </a:extLst>
          </p:cNvPr>
          <p:cNvSpPr/>
          <p:nvPr/>
        </p:nvSpPr>
        <p:spPr>
          <a:xfrm>
            <a:off x="6246583" y="3377244"/>
            <a:ext cx="5200670" cy="763435"/>
          </a:xfrm>
          <a:prstGeom prst="rect">
            <a:avLst/>
          </a:prstGeom>
          <a:solidFill>
            <a:srgbClr val="E2E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2F2F364F-00E5-F991-BE0C-DFF9207896D3}"/>
              </a:ext>
            </a:extLst>
          </p:cNvPr>
          <p:cNvSpPr/>
          <p:nvPr/>
        </p:nvSpPr>
        <p:spPr>
          <a:xfrm>
            <a:off x="6246583" y="4992429"/>
            <a:ext cx="5200670" cy="589516"/>
          </a:xfrm>
          <a:prstGeom prst="rect">
            <a:avLst/>
          </a:prstGeom>
          <a:solidFill>
            <a:srgbClr val="E2E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A7A07FBD-89E4-619E-14A4-474B68889E37}"/>
              </a:ext>
            </a:extLst>
          </p:cNvPr>
          <p:cNvSpPr/>
          <p:nvPr/>
        </p:nvSpPr>
        <p:spPr>
          <a:xfrm>
            <a:off x="6246583" y="1406762"/>
            <a:ext cx="5200670" cy="879238"/>
          </a:xfrm>
          <a:prstGeom prst="rect">
            <a:avLst/>
          </a:prstGeom>
          <a:solidFill>
            <a:srgbClr val="E2E7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Picture 8" descr="A hand holding a phone&#10;&#10;Description automatically generated">
            <a:extLst>
              <a:ext uri="{FF2B5EF4-FFF2-40B4-BE49-F238E27FC236}">
                <a16:creationId xmlns:a16="http://schemas.microsoft.com/office/drawing/2014/main" id="{965932C0-CB6D-ED29-BE71-D819561031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913003"/>
            <a:ext cx="9609827" cy="5765896"/>
          </a:xfrm>
          <a:prstGeom prst="rect">
            <a:avLst/>
          </a:prstGeom>
        </p:spPr>
      </p:pic>
      <p:sp>
        <p:nvSpPr>
          <p:cNvPr id="15" name="Title 1">
            <a:extLst>
              <a:ext uri="{FF2B5EF4-FFF2-40B4-BE49-F238E27FC236}">
                <a16:creationId xmlns:a16="http://schemas.microsoft.com/office/drawing/2014/main" id="{2E0D8A8C-E29F-3286-15A1-F37EBE9D46CC}"/>
              </a:ext>
            </a:extLst>
          </p:cNvPr>
          <p:cNvSpPr txBox="1">
            <a:spLocks/>
          </p:cNvSpPr>
          <p:nvPr/>
        </p:nvSpPr>
        <p:spPr>
          <a:xfrm>
            <a:off x="6246583" y="1406762"/>
            <a:ext cx="5123032" cy="47783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4"/>
            </a:pPr>
            <a:r>
              <a:rPr lang="en-ID" sz="1200" b="0" i="0" u="none" strike="noStrike" baseline="0">
                <a:latin typeface="Montserrat Medium" panose="00000600000000000000" pitchFamily="50" charset="0"/>
              </a:rPr>
              <a:t>Sekolah yang mengikutkan siswanya dalam SNBP harus mempunyai Nomor Pokok Sekolah Nasional (NPSN) dan mengisikan rapor siswa yang </a:t>
            </a:r>
            <a:r>
              <a:rPr lang="en-ID" sz="1200" b="0" i="1" u="none" strike="noStrike" baseline="0">
                <a:latin typeface="Montserrat Medium" panose="00000600000000000000" pitchFamily="50" charset="0"/>
              </a:rPr>
              <a:t>eligible</a:t>
            </a:r>
            <a:r>
              <a:rPr lang="en-ID" sz="1200" b="0" i="0" u="none" strike="noStrike" baseline="0">
                <a:latin typeface="Montserrat Medium" panose="00000600000000000000" pitchFamily="50" charset="0"/>
              </a:rPr>
              <a:t> di Pangkalan Data Sekolah dan Siswa (PDSS) dengan lengkap dan benar.</a:t>
            </a:r>
          </a:p>
          <a:p>
            <a:pPr marL="228600" indent="-228600">
              <a:lnSpc>
                <a:spcPct val="100000"/>
              </a:lnSpc>
              <a:buFont typeface="+mj-lt"/>
              <a:buAutoNum type="arabicPeriod" startAt="4"/>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startAt="4"/>
            </a:pPr>
            <a:r>
              <a:rPr lang="en-ID" sz="1200" b="0" i="0" u="none" strike="noStrike" baseline="0">
                <a:latin typeface="Montserrat Medium" panose="00000600000000000000" pitchFamily="50" charset="0"/>
              </a:rPr>
              <a:t>Sekolah harus memiliki Akun SNPMB Sekolah Untuk pengisian PDSS. Siswa harus memiliki Akun SNPMB Siswa untuk pendaftaran SNBP. Registrasi Akun SNPMB Sekolah dan registrasi Akun SNPMB Siswa dilakukan di Portal SNPMB</a:t>
            </a:r>
          </a:p>
          <a:p>
            <a:pPr marL="228600" indent="-228600">
              <a:lnSpc>
                <a:spcPct val="100000"/>
              </a:lnSpc>
              <a:buFont typeface="+mj-lt"/>
              <a:buAutoNum type="arabicPeriod" startAt="4"/>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startAt="4"/>
            </a:pPr>
            <a:r>
              <a:rPr lang="en-ID" sz="1200" b="0" i="0" u="none" strike="noStrike" baseline="0">
                <a:latin typeface="Montserrat Medium" panose="00000600000000000000" pitchFamily="50" charset="0"/>
              </a:rPr>
              <a:t>Siswa yang berhak mengikuti seleksi adalah siswa yang memiliki Nomor Induk Siswa Nasional (NISN), memiliki prestasi unggul, dan rekam jejak prestasi akademik di PDSS.</a:t>
            </a:r>
          </a:p>
          <a:p>
            <a:pPr marL="228600" indent="-228600">
              <a:lnSpc>
                <a:spcPct val="100000"/>
              </a:lnSpc>
              <a:buFont typeface="+mj-lt"/>
              <a:buAutoNum type="arabicPeriod" startAt="4"/>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startAt="4"/>
            </a:pPr>
            <a:r>
              <a:rPr lang="en-ID" sz="1200" b="0" i="0" u="none" strike="noStrike" baseline="0">
                <a:latin typeface="Montserrat Medium" panose="00000600000000000000" pitchFamily="50" charset="0"/>
              </a:rPr>
              <a:t>Siswa yang telah dinyatakan lulus seleksi Jalur SNBP 2024, SNBP 2023 dan Seleksi Nasional Masuk Perguruan Tinggi Negeri (SNMPTN) 2022 </a:t>
            </a:r>
            <a:r>
              <a:rPr lang="en-ID" sz="1200" i="0" u="none" strike="noStrike" baseline="0">
                <a:solidFill>
                  <a:srgbClr val="3B4D96"/>
                </a:solidFill>
                <a:latin typeface="Montserrat ExtraBold" panose="00000900000000000000" pitchFamily="50" charset="0"/>
              </a:rPr>
              <a:t>tidak dapat mendaftar UTBK-SNBT 2024.</a:t>
            </a:r>
          </a:p>
          <a:p>
            <a:pPr marL="228600" indent="-228600">
              <a:lnSpc>
                <a:spcPct val="100000"/>
              </a:lnSpc>
              <a:buFont typeface="+mj-lt"/>
              <a:buAutoNum type="arabicPeriod" startAt="4"/>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startAt="4"/>
            </a:pPr>
            <a:r>
              <a:rPr lang="en-ID" sz="1200" b="0" i="0" u="none" strike="noStrike" baseline="0">
                <a:latin typeface="Montserrat Medium" panose="00000600000000000000" pitchFamily="50" charset="0"/>
              </a:rPr>
              <a:t>Siswa yang dinyatakan </a:t>
            </a:r>
            <a:r>
              <a:rPr lang="en-ID" sz="1200" b="0" i="0" u="none" strike="noStrike" baseline="0">
                <a:solidFill>
                  <a:srgbClr val="3B4D96"/>
                </a:solidFill>
                <a:latin typeface="Montserrat ExtraBold" panose="00000900000000000000" pitchFamily="50" charset="0"/>
              </a:rPr>
              <a:t>lulus seleksi Jalur SNBP 2024 tidak dapat mendaftar seleksi Jalur Mandiri di PTN manapun.</a:t>
            </a:r>
          </a:p>
          <a:p>
            <a:pPr marL="228600" indent="-228600">
              <a:lnSpc>
                <a:spcPct val="100000"/>
              </a:lnSpc>
              <a:buFont typeface="+mj-lt"/>
              <a:buAutoNum type="arabicPeriod" startAt="4"/>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startAt="4"/>
            </a:pPr>
            <a:r>
              <a:rPr lang="en-ID" sz="1200" b="0" i="0" u="none" strike="noStrike" baseline="0">
                <a:latin typeface="Montserrat Medium" panose="00000600000000000000" pitchFamily="50" charset="0"/>
              </a:rPr>
              <a:t>Siswa pendaftar wajib mencetak Kartu Peserta SNBP sebagai tanda bukti yang sah menjadi peserta SNBP 2024</a:t>
            </a:r>
          </a:p>
        </p:txBody>
      </p:sp>
      <p:pic>
        <p:nvPicPr>
          <p:cNvPr id="4" name="Picture 3" descr="A black screen with a black background&#10;&#10;Description automatically generated">
            <a:extLst>
              <a:ext uri="{FF2B5EF4-FFF2-40B4-BE49-F238E27FC236}">
                <a16:creationId xmlns:a16="http://schemas.microsoft.com/office/drawing/2014/main" id="{A18B71F6-0EAB-8038-78EA-7B3B97831878}"/>
              </a:ext>
            </a:extLst>
          </p:cNvPr>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5" name="Picture 4" descr="A blue triangle with black background&#10;&#10;Description automatically generated">
            <a:extLst>
              <a:ext uri="{FF2B5EF4-FFF2-40B4-BE49-F238E27FC236}">
                <a16:creationId xmlns:a16="http://schemas.microsoft.com/office/drawing/2014/main" id="{82366E61-95DB-B2BD-C892-4CDE1E18B02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6" name="Picture 5">
            <a:extLst>
              <a:ext uri="{FF2B5EF4-FFF2-40B4-BE49-F238E27FC236}">
                <a16:creationId xmlns:a16="http://schemas.microsoft.com/office/drawing/2014/main" id="{D6590FE7-EAE6-2C94-D15A-A35AE20AA48C}"/>
              </a:ext>
            </a:extLst>
          </p:cNvPr>
          <p:cNvPicPr>
            <a:picLocks noChangeAspect="1"/>
          </p:cNvPicPr>
          <p:nvPr/>
        </p:nvPicPr>
        <p:blipFill>
          <a:blip r:embed="rId5"/>
          <a:stretch>
            <a:fillRect/>
          </a:stretch>
        </p:blipFill>
        <p:spPr>
          <a:xfrm>
            <a:off x="3280251" y="752112"/>
            <a:ext cx="5631499" cy="369263"/>
          </a:xfrm>
          <a:prstGeom prst="rect">
            <a:avLst/>
          </a:prstGeom>
        </p:spPr>
      </p:pic>
      <p:sp>
        <p:nvSpPr>
          <p:cNvPr id="7" name="Title 1">
            <a:extLst>
              <a:ext uri="{FF2B5EF4-FFF2-40B4-BE49-F238E27FC236}">
                <a16:creationId xmlns:a16="http://schemas.microsoft.com/office/drawing/2014/main" id="{716EDE5E-1DB9-0E61-5B81-DFBE7A31D5F2}"/>
              </a:ext>
            </a:extLst>
          </p:cNvPr>
          <p:cNvSpPr txBox="1">
            <a:spLocks/>
          </p:cNvSpPr>
          <p:nvPr/>
        </p:nvSpPr>
        <p:spPr>
          <a:xfrm>
            <a:off x="3585886"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Tata cara SNBP</a:t>
            </a:r>
            <a:endParaRPr lang="en-US" sz="1600" spc="-150">
              <a:solidFill>
                <a:schemeClr val="bg1"/>
              </a:solidFill>
              <a:latin typeface="Montserrat SemiBold" panose="00000700000000000000" pitchFamily="50" charset="0"/>
              <a:ea typeface="Centra No1" pitchFamily="50" charset="0"/>
            </a:endParaRPr>
          </a:p>
        </p:txBody>
      </p:sp>
    </p:spTree>
    <p:extLst>
      <p:ext uri="{BB962C8B-B14F-4D97-AF65-F5344CB8AC3E}">
        <p14:creationId xmlns:p14="http://schemas.microsoft.com/office/powerpoint/2010/main" val="1452689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a black background&#10;&#10;Description automatically generated">
            <a:extLst>
              <a:ext uri="{FF2B5EF4-FFF2-40B4-BE49-F238E27FC236}">
                <a16:creationId xmlns:a16="http://schemas.microsoft.com/office/drawing/2014/main" id="{C19D2647-2272-8FE6-A36F-FE17A85F02BC}"/>
              </a:ext>
            </a:extLst>
          </p:cNvPr>
          <p:cNvPicPr/>
          <p:nvPr/>
        </p:nvPicPr>
        <p:blipFill rotWithShape="1">
          <a:blip r:embed="rId2" cstate="screen">
            <a:extLst>
              <a:ext uri="{28A0092B-C50C-407E-A947-70E740481C1C}">
                <a14:useLocalDpi xmlns:a14="http://schemas.microsoft.com/office/drawing/2010/main"/>
              </a:ext>
            </a:extLst>
          </a:blip>
          <a:srcRect/>
          <a:stretch/>
        </p:blipFill>
        <p:spPr>
          <a:xfrm>
            <a:off x="0" y="733424"/>
            <a:ext cx="12191999" cy="6124575"/>
          </a:xfrm>
          <a:prstGeom prst="rect">
            <a:avLst/>
          </a:prstGeom>
        </p:spPr>
      </p:pic>
      <p:pic>
        <p:nvPicPr>
          <p:cNvPr id="4" name="Picture 3" descr="A blue triangle with black background&#10;&#10;Description automatically generated">
            <a:extLst>
              <a:ext uri="{FF2B5EF4-FFF2-40B4-BE49-F238E27FC236}">
                <a16:creationId xmlns:a16="http://schemas.microsoft.com/office/drawing/2014/main" id="{395AE5CC-3AE9-4312-FED8-ACEFD222F8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sp>
        <p:nvSpPr>
          <p:cNvPr id="6" name="Title 1">
            <a:extLst>
              <a:ext uri="{FF2B5EF4-FFF2-40B4-BE49-F238E27FC236}">
                <a16:creationId xmlns:a16="http://schemas.microsoft.com/office/drawing/2014/main" id="{66EF437C-104E-6901-1B59-F2EE13E1D7E3}"/>
              </a:ext>
            </a:extLst>
          </p:cNvPr>
          <p:cNvSpPr txBox="1">
            <a:spLocks/>
          </p:cNvSpPr>
          <p:nvPr/>
        </p:nvSpPr>
        <p:spPr>
          <a:xfrm>
            <a:off x="995637" y="743555"/>
            <a:ext cx="5791200" cy="10318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rgbClr val="FFC93C"/>
                </a:solidFill>
                <a:latin typeface="Stag Sans Medium" panose="020B0603040000020004" pitchFamily="34" charset="0"/>
              </a:rPr>
              <a:t>Pilihan Program Studi</a:t>
            </a:r>
          </a:p>
          <a:p>
            <a:r>
              <a:rPr lang="en-US" sz="3600" i="1">
                <a:solidFill>
                  <a:srgbClr val="444B98"/>
                </a:solidFill>
                <a:latin typeface="Stag Sans Medium" panose="020B0603040000020004" pitchFamily="34" charset="0"/>
              </a:rPr>
              <a:t>Di PTN</a:t>
            </a:r>
          </a:p>
        </p:txBody>
      </p:sp>
      <p:sp>
        <p:nvSpPr>
          <p:cNvPr id="7" name="Title 1">
            <a:extLst>
              <a:ext uri="{FF2B5EF4-FFF2-40B4-BE49-F238E27FC236}">
                <a16:creationId xmlns:a16="http://schemas.microsoft.com/office/drawing/2014/main" id="{9ECBB114-3C46-9138-3DE4-C90643F4D140}"/>
              </a:ext>
            </a:extLst>
          </p:cNvPr>
          <p:cNvSpPr txBox="1">
            <a:spLocks/>
          </p:cNvSpPr>
          <p:nvPr/>
        </p:nvSpPr>
        <p:spPr>
          <a:xfrm>
            <a:off x="829941" y="2142142"/>
            <a:ext cx="3684910" cy="280732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a:pPr>
            <a:r>
              <a:rPr lang="en-ID" sz="1200" b="0" i="0" u="none" strike="noStrike" baseline="0">
                <a:latin typeface="Montserrat Medium" panose="00000600000000000000" pitchFamily="50" charset="0"/>
              </a:rPr>
              <a:t>Setiap siswa dapat memilih </a:t>
            </a:r>
            <a:r>
              <a:rPr lang="en-ID" sz="1200" i="0" u="none" strike="noStrike" baseline="0">
                <a:latin typeface="Montserrat ExtraBold" panose="00000900000000000000" pitchFamily="50" charset="0"/>
              </a:rPr>
              <a:t>dua program studi dari satu atau dua PTN</a:t>
            </a:r>
            <a:r>
              <a:rPr lang="en-ID" sz="1200" b="0" i="0" u="none" strike="noStrike" baseline="0">
                <a:latin typeface="Montserrat Medium" panose="00000600000000000000" pitchFamily="50" charset="0"/>
              </a:rPr>
              <a:t>.</a:t>
            </a:r>
          </a:p>
          <a:p>
            <a:pPr marL="228600" indent="-228600">
              <a:lnSpc>
                <a:spcPct val="100000"/>
              </a:lnSpc>
              <a:buFont typeface="+mj-lt"/>
              <a:buAutoNum type="arabicPeriod"/>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a:pPr>
            <a:r>
              <a:rPr lang="en-ID" sz="1200" b="0" i="0" u="none" strike="noStrike" baseline="0">
                <a:latin typeface="Montserrat Medium" panose="00000600000000000000" pitchFamily="50" charset="0"/>
              </a:rPr>
              <a:t>Jika memilih </a:t>
            </a:r>
            <a:r>
              <a:rPr lang="en-ID" sz="1200" b="0" i="0" u="none" strike="noStrike" baseline="0">
                <a:latin typeface="Montserrat ExtraBold" panose="00000900000000000000" pitchFamily="50" charset="0"/>
              </a:rPr>
              <a:t>dua</a:t>
            </a:r>
            <a:r>
              <a:rPr lang="en-ID" sz="1200" b="0" i="0" u="none" strike="noStrike" baseline="0">
                <a:latin typeface="Montserrat Medium" panose="00000600000000000000" pitchFamily="50" charset="0"/>
              </a:rPr>
              <a:t> program studi, maka </a:t>
            </a:r>
            <a:r>
              <a:rPr lang="en-ID" sz="1200" b="0" i="0" u="none" strike="noStrike" baseline="0">
                <a:latin typeface="Montserrat ExtraBold" panose="00000900000000000000" pitchFamily="50" charset="0"/>
              </a:rPr>
              <a:t>salah satu prodi harus berada di PTN pada provinsi yang sama dengan SMA/SMK/MA asalnya.</a:t>
            </a:r>
          </a:p>
          <a:p>
            <a:pPr marL="228600" indent="-228600">
              <a:lnSpc>
                <a:spcPct val="100000"/>
              </a:lnSpc>
              <a:buFont typeface="+mj-lt"/>
              <a:buAutoNum type="arabicPeriod"/>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a:pPr>
            <a:r>
              <a:rPr lang="en-ID" sz="1200" b="0" i="0" u="none" strike="noStrike" baseline="0">
                <a:latin typeface="Montserrat Medium" panose="00000600000000000000" pitchFamily="50" charset="0"/>
              </a:rPr>
              <a:t>Apabila memilih </a:t>
            </a:r>
            <a:r>
              <a:rPr lang="en-ID" sz="1200" b="0" i="0" u="none" strike="noStrike" baseline="0">
                <a:latin typeface="Montserrat ExtraBold" panose="00000900000000000000" pitchFamily="50" charset="0"/>
              </a:rPr>
              <a:t>satu</a:t>
            </a:r>
            <a:r>
              <a:rPr lang="en-ID" sz="1200" b="0" i="0" u="none" strike="noStrike" baseline="0">
                <a:latin typeface="Montserrat Medium" panose="00000600000000000000" pitchFamily="50" charset="0"/>
              </a:rPr>
              <a:t> program studi, </a:t>
            </a:r>
            <a:r>
              <a:rPr lang="en-ID" sz="1200" b="0" i="0" u="none" strike="noStrike" baseline="0">
                <a:latin typeface="Montserrat ExtraBold" panose="00000900000000000000" pitchFamily="50" charset="0"/>
              </a:rPr>
              <a:t>dapat memilih PTN yang berada di provinsi mana pun.</a:t>
            </a:r>
          </a:p>
          <a:p>
            <a:pPr marL="228600" indent="-228600">
              <a:lnSpc>
                <a:spcPct val="100000"/>
              </a:lnSpc>
              <a:buFont typeface="+mj-lt"/>
              <a:buAutoNum type="arabicPeriod"/>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a:pPr>
            <a:r>
              <a:rPr lang="en-ID" sz="1200" b="0" i="0" u="none" strike="noStrike" baseline="0">
                <a:latin typeface="Montserrat ExtraBold" panose="00000900000000000000" pitchFamily="50" charset="0"/>
              </a:rPr>
              <a:t>Daftar program studi dan daya tampung SNBP </a:t>
            </a:r>
            <a:r>
              <a:rPr lang="en-ID" sz="1200" b="0" i="0" u="none" strike="noStrike" baseline="0">
                <a:latin typeface="Montserrat Medium" panose="00000600000000000000" pitchFamily="50" charset="0"/>
              </a:rPr>
              <a:t>dapat dilihat pada sub menu PTN SNBP</a:t>
            </a:r>
          </a:p>
        </p:txBody>
      </p:sp>
      <p:pic>
        <p:nvPicPr>
          <p:cNvPr id="12" name="Picture 11" descr="A group of people holding signs&#10;&#10;Description automatically generated">
            <a:extLst>
              <a:ext uri="{FF2B5EF4-FFF2-40B4-BE49-F238E27FC236}">
                <a16:creationId xmlns:a16="http://schemas.microsoft.com/office/drawing/2014/main" id="{B932D027-85BA-A169-47B5-2E0FC92C89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5365" y="1259492"/>
            <a:ext cx="4247621" cy="4228942"/>
          </a:xfrm>
          <a:prstGeom prst="rect">
            <a:avLst/>
          </a:prstGeom>
        </p:spPr>
      </p:pic>
    </p:spTree>
    <p:extLst>
      <p:ext uri="{BB962C8B-B14F-4D97-AF65-F5344CB8AC3E}">
        <p14:creationId xmlns:p14="http://schemas.microsoft.com/office/powerpoint/2010/main" val="244295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screen with a black background&#10;&#10;Description automatically generated">
            <a:extLst>
              <a:ext uri="{FF2B5EF4-FFF2-40B4-BE49-F238E27FC236}">
                <a16:creationId xmlns:a16="http://schemas.microsoft.com/office/drawing/2014/main" id="{5B345FE0-7789-BE23-24F4-39FB8C5ACB23}"/>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9AD520EF-C9BC-645A-254A-C7E4E589F1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11" name="Picture 10">
            <a:extLst>
              <a:ext uri="{FF2B5EF4-FFF2-40B4-BE49-F238E27FC236}">
                <a16:creationId xmlns:a16="http://schemas.microsoft.com/office/drawing/2014/main" id="{04570F33-75C8-B0CB-37B3-E046A61F892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29932" y="379563"/>
            <a:ext cx="6858000" cy="6478437"/>
          </a:xfrm>
          <a:prstGeom prst="rect">
            <a:avLst/>
          </a:prstGeom>
        </p:spPr>
      </p:pic>
      <p:sp>
        <p:nvSpPr>
          <p:cNvPr id="12" name="Title 1">
            <a:extLst>
              <a:ext uri="{FF2B5EF4-FFF2-40B4-BE49-F238E27FC236}">
                <a16:creationId xmlns:a16="http://schemas.microsoft.com/office/drawing/2014/main" id="{78BE9918-FDFE-FF54-1643-F2374B03BB7B}"/>
              </a:ext>
            </a:extLst>
          </p:cNvPr>
          <p:cNvSpPr txBox="1">
            <a:spLocks/>
          </p:cNvSpPr>
          <p:nvPr/>
        </p:nvSpPr>
        <p:spPr>
          <a:xfrm>
            <a:off x="925190" y="1406762"/>
            <a:ext cx="5020227" cy="32223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a:pPr>
            <a:r>
              <a:rPr lang="en-ID" sz="1200" b="0" i="0" u="none" strike="noStrike" baseline="0">
                <a:latin typeface="Montserrat Medium" panose="00000600000000000000" pitchFamily="50" charset="0"/>
              </a:rPr>
              <a:t>Siswa pendaftar dari keluarga kurang mampu secara ekonomi dapat mengajukan bantuan biaya pendidikan skema Kartu Indonesia Pintar Kuliah (KIP Kuliah).</a:t>
            </a:r>
          </a:p>
          <a:p>
            <a:pPr marL="228600" indent="-228600">
              <a:lnSpc>
                <a:spcPct val="100000"/>
              </a:lnSpc>
              <a:buFont typeface="+mj-lt"/>
              <a:buAutoNum type="arabicPeriod"/>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a:pPr>
            <a:r>
              <a:rPr lang="en-ID" sz="1200" b="0" i="0" u="none" strike="noStrike" baseline="0">
                <a:latin typeface="Montserrat Medium" panose="00000600000000000000" pitchFamily="50" charset="0"/>
              </a:rPr>
              <a:t>Calon peserta yang mengajukan bantuan biaya pendidikan skema KIP Kuliah terlebih dahulu harus mempelajari prosedur pendaftaran program KIP Kuliah.</a:t>
            </a:r>
          </a:p>
          <a:p>
            <a:pPr marL="228600" indent="-228600">
              <a:lnSpc>
                <a:spcPct val="100000"/>
              </a:lnSpc>
              <a:buFont typeface="+mj-lt"/>
              <a:buAutoNum type="arabicPeriod"/>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a:pPr>
            <a:r>
              <a:rPr lang="en-ID" sz="1200" b="0" i="0" u="none" strike="noStrike" baseline="0">
                <a:latin typeface="Montserrat Medium" panose="00000600000000000000" pitchFamily="50" charset="0"/>
              </a:rPr>
              <a:t>Pendaftaran KIP Kuliah di Kemendikbudristek hanya berlaku untuk pilihan prodi di PTN Akademik dan PTN Vokasi saja.</a:t>
            </a:r>
          </a:p>
          <a:p>
            <a:pPr marL="228600" indent="-228600">
              <a:lnSpc>
                <a:spcPct val="100000"/>
              </a:lnSpc>
              <a:buFont typeface="+mj-lt"/>
              <a:buAutoNum type="arabicPeriod"/>
            </a:pPr>
            <a:endParaRPr lang="en-ID" sz="1200" b="0" i="0" u="none" strike="noStrike" baseline="0">
              <a:latin typeface="Montserrat Medium" panose="00000600000000000000" pitchFamily="50" charset="0"/>
            </a:endParaRPr>
          </a:p>
          <a:p>
            <a:pPr marL="228600" indent="-228600">
              <a:lnSpc>
                <a:spcPct val="100000"/>
              </a:lnSpc>
              <a:buFont typeface="+mj-lt"/>
              <a:buAutoNum type="arabicPeriod"/>
            </a:pPr>
            <a:r>
              <a:rPr lang="en-ID" sz="1200" b="0" i="0" u="none" strike="noStrike" baseline="0">
                <a:latin typeface="Montserrat Medium" panose="00000600000000000000" pitchFamily="50" charset="0"/>
              </a:rPr>
              <a:t>Informasi detail KIP Kuliah di Kemendikbudristek dapat diakses melalui laman </a:t>
            </a:r>
          </a:p>
          <a:p>
            <a:pPr marL="228600" indent="-228600">
              <a:lnSpc>
                <a:spcPct val="100000"/>
              </a:lnSpc>
              <a:buFont typeface="+mj-lt"/>
              <a:buAutoNum type="arabicPeriod"/>
            </a:pPr>
            <a:endParaRPr lang="en-ID" sz="1200">
              <a:latin typeface="Montserrat Medium" panose="00000600000000000000" pitchFamily="50" charset="0"/>
            </a:endParaRPr>
          </a:p>
        </p:txBody>
      </p:sp>
      <p:pic>
        <p:nvPicPr>
          <p:cNvPr id="14" name="Picture 13">
            <a:extLst>
              <a:ext uri="{FF2B5EF4-FFF2-40B4-BE49-F238E27FC236}">
                <a16:creationId xmlns:a16="http://schemas.microsoft.com/office/drawing/2014/main" id="{F702D10F-300A-3E06-6607-E296084308FE}"/>
              </a:ext>
            </a:extLst>
          </p:cNvPr>
          <p:cNvPicPr>
            <a:picLocks noChangeAspect="1"/>
          </p:cNvPicPr>
          <p:nvPr/>
        </p:nvPicPr>
        <p:blipFill>
          <a:blip r:embed="rId5"/>
          <a:stretch>
            <a:fillRect/>
          </a:stretch>
        </p:blipFill>
        <p:spPr>
          <a:xfrm>
            <a:off x="3280251" y="752112"/>
            <a:ext cx="5631499" cy="369263"/>
          </a:xfrm>
          <a:prstGeom prst="rect">
            <a:avLst/>
          </a:prstGeom>
        </p:spPr>
      </p:pic>
      <p:sp>
        <p:nvSpPr>
          <p:cNvPr id="15" name="Title 1">
            <a:extLst>
              <a:ext uri="{FF2B5EF4-FFF2-40B4-BE49-F238E27FC236}">
                <a16:creationId xmlns:a16="http://schemas.microsoft.com/office/drawing/2014/main" id="{BB871C3B-1EFC-18CC-CC34-4993C74D5193}"/>
              </a:ext>
            </a:extLst>
          </p:cNvPr>
          <p:cNvSpPr txBox="1">
            <a:spLocks/>
          </p:cNvSpPr>
          <p:nvPr/>
        </p:nvSpPr>
        <p:spPr>
          <a:xfrm>
            <a:off x="3585886"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1600" b="0" i="0" u="none" strike="noStrike" baseline="0">
                <a:solidFill>
                  <a:schemeClr val="bg1"/>
                </a:solidFill>
                <a:latin typeface="Montserrat SemiBold" panose="00000700000000000000" pitchFamily="50" charset="0"/>
              </a:rPr>
              <a:t>Peserta Pelamar Beasiswa KIP Kuliah</a:t>
            </a:r>
            <a:endParaRPr lang="en-US" sz="1600" spc="-150">
              <a:solidFill>
                <a:schemeClr val="bg1"/>
              </a:solidFill>
              <a:latin typeface="Montserrat SemiBold" panose="00000700000000000000" pitchFamily="50" charset="0"/>
              <a:ea typeface="Centra No1" pitchFamily="50" charset="0"/>
            </a:endParaRPr>
          </a:p>
        </p:txBody>
      </p:sp>
      <p:pic>
        <p:nvPicPr>
          <p:cNvPr id="16" name="Picture 15">
            <a:extLst>
              <a:ext uri="{FF2B5EF4-FFF2-40B4-BE49-F238E27FC236}">
                <a16:creationId xmlns:a16="http://schemas.microsoft.com/office/drawing/2014/main" id="{ED3146CA-C33A-82AA-90DD-BAC5092EF72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00011" y="4218447"/>
            <a:ext cx="4119739" cy="554355"/>
          </a:xfrm>
          <a:prstGeom prst="rect">
            <a:avLst/>
          </a:prstGeom>
        </p:spPr>
      </p:pic>
      <p:sp>
        <p:nvSpPr>
          <p:cNvPr id="17" name="Title 1">
            <a:hlinkClick r:id="rId7"/>
            <a:extLst>
              <a:ext uri="{FF2B5EF4-FFF2-40B4-BE49-F238E27FC236}">
                <a16:creationId xmlns:a16="http://schemas.microsoft.com/office/drawing/2014/main" id="{914773A9-864B-3AFE-FB23-FA3FB17766C2}"/>
              </a:ext>
            </a:extLst>
          </p:cNvPr>
          <p:cNvSpPr txBox="1">
            <a:spLocks/>
          </p:cNvSpPr>
          <p:nvPr/>
        </p:nvSpPr>
        <p:spPr>
          <a:xfrm>
            <a:off x="1407349" y="4284673"/>
            <a:ext cx="4298125" cy="42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https://puslapdik.kemdikbud.go.id</a:t>
            </a:r>
            <a:endParaRPr lang="en-US" sz="1600" spc="-150">
              <a:solidFill>
                <a:schemeClr val="bg1"/>
              </a:solidFill>
              <a:latin typeface="Montserrat SemiBold" panose="00000700000000000000" pitchFamily="50" charset="0"/>
              <a:ea typeface="Centra No1" pitchFamily="50" charset="0"/>
            </a:endParaRPr>
          </a:p>
        </p:txBody>
      </p:sp>
      <p:pic>
        <p:nvPicPr>
          <p:cNvPr id="18" name="Picture 17">
            <a:extLst>
              <a:ext uri="{FF2B5EF4-FFF2-40B4-BE49-F238E27FC236}">
                <a16:creationId xmlns:a16="http://schemas.microsoft.com/office/drawing/2014/main" id="{4B55A2FE-80CB-818A-E92C-D8658CD224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00011" y="4895936"/>
            <a:ext cx="4119739" cy="554355"/>
          </a:xfrm>
          <a:prstGeom prst="rect">
            <a:avLst/>
          </a:prstGeom>
        </p:spPr>
      </p:pic>
      <p:sp>
        <p:nvSpPr>
          <p:cNvPr id="19" name="Title 1">
            <a:hlinkClick r:id="rId8"/>
            <a:extLst>
              <a:ext uri="{FF2B5EF4-FFF2-40B4-BE49-F238E27FC236}">
                <a16:creationId xmlns:a16="http://schemas.microsoft.com/office/drawing/2014/main" id="{7A2E1086-7AAE-9EA3-C859-B6C7225068C2}"/>
              </a:ext>
            </a:extLst>
          </p:cNvPr>
          <p:cNvSpPr txBox="1">
            <a:spLocks/>
          </p:cNvSpPr>
          <p:nvPr/>
        </p:nvSpPr>
        <p:spPr>
          <a:xfrm>
            <a:off x="1407349" y="4962162"/>
            <a:ext cx="4298125" cy="42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https://kip-kuliah.kemenag.go.id</a:t>
            </a:r>
            <a:endParaRPr lang="en-US" sz="1600" spc="-150">
              <a:solidFill>
                <a:schemeClr val="bg1"/>
              </a:solidFill>
              <a:latin typeface="Montserrat SemiBold" panose="00000700000000000000" pitchFamily="50" charset="0"/>
              <a:ea typeface="Centra No1" pitchFamily="50" charset="0"/>
            </a:endParaRPr>
          </a:p>
        </p:txBody>
      </p:sp>
    </p:spTree>
    <p:extLst>
      <p:ext uri="{BB962C8B-B14F-4D97-AF65-F5344CB8AC3E}">
        <p14:creationId xmlns:p14="http://schemas.microsoft.com/office/powerpoint/2010/main" val="3545173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B28D49C-B481-0B5A-201B-71A061E368B0}"/>
              </a:ext>
            </a:extLst>
          </p:cNvPr>
          <p:cNvSpPr txBox="1">
            <a:spLocks/>
          </p:cNvSpPr>
          <p:nvPr/>
        </p:nvSpPr>
        <p:spPr>
          <a:xfrm>
            <a:off x="8450338" y="1195627"/>
            <a:ext cx="2877457" cy="2076491"/>
          </a:xfrm>
          <a:prstGeom prst="rect">
            <a:avLst/>
          </a:prstGeom>
          <a:no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r>
              <a:rPr lang="en-US" sz="1400" dirty="0">
                <a:solidFill>
                  <a:schemeClr val="tx1">
                    <a:lumMod val="75000"/>
                    <a:lumOff val="25000"/>
                  </a:schemeClr>
                </a:solidFill>
                <a:latin typeface="Proxima Nova Rg" panose="02000506030000020004" pitchFamily="50" charset="0"/>
                <a:cs typeface="Poppins" panose="00000500000000000000" pitchFamily="2" charset="0"/>
              </a:rPr>
              <a:t>PTN </a:t>
            </a:r>
            <a:r>
              <a:rPr lang="en-US" sz="1400" dirty="0" err="1">
                <a:solidFill>
                  <a:schemeClr val="tx1">
                    <a:lumMod val="75000"/>
                    <a:lumOff val="25000"/>
                  </a:schemeClr>
                </a:solidFill>
                <a:latin typeface="Proxima Nova Rg" panose="02000506030000020004" pitchFamily="50" charset="0"/>
                <a:cs typeface="Poppins" panose="00000500000000000000" pitchFamily="2" charset="0"/>
              </a:rPr>
              <a:t>menentukan</a:t>
            </a:r>
            <a:r>
              <a:rPr lang="en-US" sz="1400" dirty="0">
                <a:solidFill>
                  <a:schemeClr val="tx1">
                    <a:lumMod val="75000"/>
                    <a:lumOff val="25000"/>
                  </a:schemeClr>
                </a:solidFill>
                <a:latin typeface="Proxima Nova Rg" panose="02000506030000020004" pitchFamily="50" charset="0"/>
                <a:cs typeface="Poppins" panose="00000500000000000000" pitchFamily="2" charset="0"/>
              </a:rPr>
              <a:t>:</a:t>
            </a:r>
          </a:p>
          <a:p>
            <a:pPr marL="342900" indent="-342900">
              <a:lnSpc>
                <a:spcPct val="100000"/>
              </a:lnSpc>
              <a:spcAft>
                <a:spcPts val="1200"/>
              </a:spcAft>
              <a:buFont typeface="+mj-lt"/>
              <a:buAutoNum type="arabicPeriod"/>
            </a:pP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Komposisi</a:t>
            </a:r>
            <a:r>
              <a:rPr lang="en-US" sz="1400" b="1" dirty="0">
                <a:solidFill>
                  <a:schemeClr val="tx1">
                    <a:lumMod val="75000"/>
                    <a:lumOff val="25000"/>
                  </a:schemeClr>
                </a:solidFill>
                <a:latin typeface="Proxima Nova Rg" panose="02000506030000020004" pitchFamily="50" charset="0"/>
                <a:cs typeface="Poppins" panose="00000500000000000000" pitchFamily="2" charset="0"/>
              </a:rPr>
              <a:t> </a:t>
            </a: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presentase</a:t>
            </a:r>
            <a:r>
              <a:rPr lang="en-US" sz="1400" b="1" dirty="0">
                <a:solidFill>
                  <a:schemeClr val="tx1">
                    <a:lumMod val="75000"/>
                    <a:lumOff val="25000"/>
                  </a:schemeClr>
                </a:solidFill>
                <a:latin typeface="Proxima Nova Rg" panose="02000506030000020004" pitchFamily="50" charset="0"/>
                <a:cs typeface="Poppins" panose="00000500000000000000" pitchFamily="2" charset="0"/>
              </a:rPr>
              <a:t> </a:t>
            </a: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komponen</a:t>
            </a:r>
            <a:r>
              <a:rPr lang="en-US" sz="1400" b="1" dirty="0">
                <a:solidFill>
                  <a:schemeClr val="tx1">
                    <a:lumMod val="75000"/>
                    <a:lumOff val="25000"/>
                  </a:schemeClr>
                </a:solidFill>
                <a:latin typeface="Proxima Nova Rg" panose="02000506030000020004" pitchFamily="50" charset="0"/>
                <a:cs typeface="Poppins" panose="00000500000000000000" pitchFamily="2" charset="0"/>
              </a:rPr>
              <a:t> 1 dan 2 </a:t>
            </a: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dengan</a:t>
            </a:r>
            <a:r>
              <a:rPr lang="en-US" sz="1400" b="1" dirty="0">
                <a:solidFill>
                  <a:schemeClr val="tx1">
                    <a:lumMod val="75000"/>
                    <a:lumOff val="25000"/>
                  </a:schemeClr>
                </a:solidFill>
                <a:latin typeface="Proxima Nova Rg" panose="02000506030000020004" pitchFamily="50" charset="0"/>
                <a:cs typeface="Poppins" panose="00000500000000000000" pitchFamily="2" charset="0"/>
              </a:rPr>
              <a:t> total 100%</a:t>
            </a:r>
          </a:p>
          <a:p>
            <a:pPr marL="342900" indent="-342900">
              <a:lnSpc>
                <a:spcPct val="100000"/>
              </a:lnSpc>
              <a:spcAft>
                <a:spcPts val="1200"/>
              </a:spcAft>
              <a:buFont typeface="+mj-lt"/>
              <a:buAutoNum type="arabicPeriod"/>
            </a:pPr>
            <a:r>
              <a:rPr lang="en-US" sz="1400" b="1" dirty="0">
                <a:solidFill>
                  <a:schemeClr val="tx1">
                    <a:lumMod val="75000"/>
                    <a:lumOff val="25000"/>
                  </a:schemeClr>
                </a:solidFill>
                <a:latin typeface="Proxima Nova Rg" panose="02000506030000020004" pitchFamily="50" charset="0"/>
                <a:cs typeface="Poppins" panose="00000500000000000000" pitchFamily="2" charset="0"/>
              </a:rPr>
              <a:t>Sub-</a:t>
            </a: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komponen</a:t>
            </a:r>
            <a:r>
              <a:rPr lang="en-US" sz="1400" b="1" dirty="0">
                <a:solidFill>
                  <a:schemeClr val="tx1">
                    <a:lumMod val="75000"/>
                    <a:lumOff val="25000"/>
                  </a:schemeClr>
                </a:solidFill>
                <a:latin typeface="Proxima Nova Rg" panose="02000506030000020004" pitchFamily="50" charset="0"/>
                <a:cs typeface="Poppins" panose="00000500000000000000" pitchFamily="2" charset="0"/>
              </a:rPr>
              <a:t> </a:t>
            </a: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untuk</a:t>
            </a:r>
            <a:r>
              <a:rPr lang="en-US" sz="1400" b="1" dirty="0">
                <a:solidFill>
                  <a:schemeClr val="tx1">
                    <a:lumMod val="75000"/>
                    <a:lumOff val="25000"/>
                  </a:schemeClr>
                </a:solidFill>
                <a:latin typeface="Proxima Nova Rg" panose="02000506030000020004" pitchFamily="50" charset="0"/>
                <a:cs typeface="Poppins" panose="00000500000000000000" pitchFamily="2" charset="0"/>
              </a:rPr>
              <a:t> </a:t>
            </a: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komponen</a:t>
            </a:r>
            <a:r>
              <a:rPr lang="en-US" sz="1400" b="1" dirty="0">
                <a:solidFill>
                  <a:schemeClr val="tx1">
                    <a:lumMod val="75000"/>
                    <a:lumOff val="25000"/>
                  </a:schemeClr>
                </a:solidFill>
                <a:latin typeface="Proxima Nova Rg" panose="02000506030000020004" pitchFamily="50" charset="0"/>
                <a:cs typeface="Poppins" panose="00000500000000000000" pitchFamily="2" charset="0"/>
              </a:rPr>
              <a:t> 2 dan </a:t>
            </a: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komposisi</a:t>
            </a:r>
            <a:r>
              <a:rPr lang="en-US" sz="1400" b="1" dirty="0">
                <a:solidFill>
                  <a:schemeClr val="tx1">
                    <a:lumMod val="75000"/>
                    <a:lumOff val="25000"/>
                  </a:schemeClr>
                </a:solidFill>
                <a:latin typeface="Proxima Nova Rg" panose="02000506030000020004" pitchFamily="50" charset="0"/>
                <a:cs typeface="Poppins" panose="00000500000000000000" pitchFamily="2" charset="0"/>
              </a:rPr>
              <a:t> </a:t>
            </a: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presentase</a:t>
            </a:r>
            <a:r>
              <a:rPr lang="en-US" sz="1400" b="1" dirty="0">
                <a:solidFill>
                  <a:schemeClr val="tx1">
                    <a:lumMod val="75000"/>
                    <a:lumOff val="25000"/>
                  </a:schemeClr>
                </a:solidFill>
                <a:latin typeface="Proxima Nova Rg" panose="02000506030000020004" pitchFamily="50" charset="0"/>
                <a:cs typeface="Poppins" panose="00000500000000000000" pitchFamily="2" charset="0"/>
              </a:rPr>
              <a:t> </a:t>
            </a:r>
            <a:r>
              <a:rPr lang="en-US" sz="1400" b="1" dirty="0" err="1">
                <a:solidFill>
                  <a:schemeClr val="tx1">
                    <a:lumMod val="75000"/>
                    <a:lumOff val="25000"/>
                  </a:schemeClr>
                </a:solidFill>
                <a:latin typeface="Proxima Nova Rg" panose="02000506030000020004" pitchFamily="50" charset="0"/>
                <a:cs typeface="Poppins" panose="00000500000000000000" pitchFamily="2" charset="0"/>
              </a:rPr>
              <a:t>bobotnya</a:t>
            </a:r>
            <a:endParaRPr lang="en-US" sz="1400" b="1" dirty="0">
              <a:solidFill>
                <a:schemeClr val="tx1">
                  <a:lumMod val="75000"/>
                  <a:lumOff val="25000"/>
                </a:schemeClr>
              </a:solidFill>
              <a:latin typeface="Proxima Nova Rg" panose="02000506030000020004" pitchFamily="50" charset="0"/>
              <a:cs typeface="Poppins" panose="00000500000000000000" pitchFamily="2" charset="0"/>
            </a:endParaRPr>
          </a:p>
        </p:txBody>
      </p:sp>
      <p:pic>
        <p:nvPicPr>
          <p:cNvPr id="6" name="Picture 5" descr="A black screen with a black background&#10;&#10;Description automatically generated">
            <a:extLst>
              <a:ext uri="{FF2B5EF4-FFF2-40B4-BE49-F238E27FC236}">
                <a16:creationId xmlns:a16="http://schemas.microsoft.com/office/drawing/2014/main" id="{5B345FE0-7789-BE23-24F4-39FB8C5ACB23}"/>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9AD520EF-C9BC-645A-254A-C7E4E589F1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14" name="Picture 13">
            <a:extLst>
              <a:ext uri="{FF2B5EF4-FFF2-40B4-BE49-F238E27FC236}">
                <a16:creationId xmlns:a16="http://schemas.microsoft.com/office/drawing/2014/main" id="{F702D10F-300A-3E06-6607-E296084308FE}"/>
              </a:ext>
            </a:extLst>
          </p:cNvPr>
          <p:cNvPicPr>
            <a:picLocks noChangeAspect="1"/>
          </p:cNvPicPr>
          <p:nvPr/>
        </p:nvPicPr>
        <p:blipFill>
          <a:blip r:embed="rId4"/>
          <a:stretch>
            <a:fillRect/>
          </a:stretch>
        </p:blipFill>
        <p:spPr>
          <a:xfrm>
            <a:off x="4777357" y="97689"/>
            <a:ext cx="5631499" cy="369263"/>
          </a:xfrm>
          <a:prstGeom prst="rect">
            <a:avLst/>
          </a:prstGeom>
        </p:spPr>
      </p:pic>
      <p:sp>
        <p:nvSpPr>
          <p:cNvPr id="15" name="Title 1">
            <a:extLst>
              <a:ext uri="{FF2B5EF4-FFF2-40B4-BE49-F238E27FC236}">
                <a16:creationId xmlns:a16="http://schemas.microsoft.com/office/drawing/2014/main" id="{BB871C3B-1EFC-18CC-CC34-4993C74D5193}"/>
              </a:ext>
            </a:extLst>
          </p:cNvPr>
          <p:cNvSpPr txBox="1">
            <a:spLocks/>
          </p:cNvSpPr>
          <p:nvPr/>
        </p:nvSpPr>
        <p:spPr>
          <a:xfrm>
            <a:off x="5082992" y="157288"/>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1600" b="0" i="0" u="none" strike="noStrike" baseline="0" dirty="0">
                <a:solidFill>
                  <a:schemeClr val="bg1"/>
                </a:solidFill>
                <a:latin typeface="Montserrat SemiBold" panose="00000700000000000000" pitchFamily="50" charset="0"/>
              </a:rPr>
              <a:t>Komponen Penilaian</a:t>
            </a:r>
            <a:endParaRPr lang="en-US" sz="1600" spc="-150" dirty="0">
              <a:solidFill>
                <a:schemeClr val="bg1"/>
              </a:solidFill>
              <a:latin typeface="Montserrat SemiBold" panose="00000700000000000000" pitchFamily="50" charset="0"/>
              <a:ea typeface="Centra No1" pitchFamily="50" charset="0"/>
            </a:endParaRPr>
          </a:p>
        </p:txBody>
      </p:sp>
      <p:sp>
        <p:nvSpPr>
          <p:cNvPr id="17" name="Title 1">
            <a:hlinkClick r:id="rId5"/>
            <a:extLst>
              <a:ext uri="{FF2B5EF4-FFF2-40B4-BE49-F238E27FC236}">
                <a16:creationId xmlns:a16="http://schemas.microsoft.com/office/drawing/2014/main" id="{914773A9-864B-3AFE-FB23-FA3FB17766C2}"/>
              </a:ext>
            </a:extLst>
          </p:cNvPr>
          <p:cNvSpPr txBox="1">
            <a:spLocks/>
          </p:cNvSpPr>
          <p:nvPr/>
        </p:nvSpPr>
        <p:spPr>
          <a:xfrm>
            <a:off x="1407349" y="4284673"/>
            <a:ext cx="4298125" cy="42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https://puslapdik.kemdikbud.go.id</a:t>
            </a:r>
            <a:endParaRPr lang="en-US" sz="1600" spc="-150">
              <a:solidFill>
                <a:schemeClr val="bg1"/>
              </a:solidFill>
              <a:latin typeface="Montserrat SemiBold" panose="00000700000000000000" pitchFamily="50" charset="0"/>
              <a:ea typeface="Centra No1" pitchFamily="50" charset="0"/>
            </a:endParaRPr>
          </a:p>
        </p:txBody>
      </p:sp>
      <p:sp>
        <p:nvSpPr>
          <p:cNvPr id="19" name="Title 1">
            <a:hlinkClick r:id="rId6"/>
            <a:extLst>
              <a:ext uri="{FF2B5EF4-FFF2-40B4-BE49-F238E27FC236}">
                <a16:creationId xmlns:a16="http://schemas.microsoft.com/office/drawing/2014/main" id="{7A2E1086-7AAE-9EA3-C859-B6C7225068C2}"/>
              </a:ext>
            </a:extLst>
          </p:cNvPr>
          <p:cNvSpPr txBox="1">
            <a:spLocks/>
          </p:cNvSpPr>
          <p:nvPr/>
        </p:nvSpPr>
        <p:spPr>
          <a:xfrm>
            <a:off x="1407349" y="4962162"/>
            <a:ext cx="4298125" cy="42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dirty="0">
                <a:solidFill>
                  <a:schemeClr val="bg1"/>
                </a:solidFill>
                <a:latin typeface="Montserrat SemiBold" panose="00000700000000000000" pitchFamily="50" charset="0"/>
              </a:rPr>
              <a:t>https://kip-kuliah.kemeag.go.id</a:t>
            </a:r>
            <a:endParaRPr lang="en-US" sz="1600" spc="-150" dirty="0">
              <a:solidFill>
                <a:schemeClr val="bg1"/>
              </a:solidFill>
              <a:latin typeface="Montserrat SemiBold" panose="00000700000000000000" pitchFamily="50" charset="0"/>
              <a:ea typeface="Centra No1" pitchFamily="50" charset="0"/>
            </a:endParaRPr>
          </a:p>
        </p:txBody>
      </p:sp>
      <p:pic>
        <p:nvPicPr>
          <p:cNvPr id="2" name="Picture 1">
            <a:extLst>
              <a:ext uri="{FF2B5EF4-FFF2-40B4-BE49-F238E27FC236}">
                <a16:creationId xmlns:a16="http://schemas.microsoft.com/office/drawing/2014/main" id="{E99312B0-D9BE-03DC-5E28-FF13F1185A43}"/>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5493" y="967705"/>
            <a:ext cx="12166507" cy="8111005"/>
          </a:xfrm>
          <a:prstGeom prst="rect">
            <a:avLst/>
          </a:prstGeom>
        </p:spPr>
      </p:pic>
      <p:sp>
        <p:nvSpPr>
          <p:cNvPr id="3" name="Title 1">
            <a:extLst>
              <a:ext uri="{FF2B5EF4-FFF2-40B4-BE49-F238E27FC236}">
                <a16:creationId xmlns:a16="http://schemas.microsoft.com/office/drawing/2014/main" id="{4C622382-0F47-02E2-2313-6B8900909145}"/>
              </a:ext>
            </a:extLst>
          </p:cNvPr>
          <p:cNvSpPr txBox="1">
            <a:spLocks/>
          </p:cNvSpPr>
          <p:nvPr/>
        </p:nvSpPr>
        <p:spPr>
          <a:xfrm>
            <a:off x="864205" y="1195627"/>
            <a:ext cx="2877457" cy="1181438"/>
          </a:xfrm>
          <a:prstGeom prst="rect">
            <a:avLst/>
          </a:prstGeom>
          <a:solidFill>
            <a:schemeClr val="accent1">
              <a:lumMod val="20000"/>
              <a:lumOff val="80000"/>
            </a:schemeClr>
          </a:solidFill>
          <a:ln w="38100">
            <a:solidFill>
              <a:srgbClr val="FFC93C"/>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600" b="1" dirty="0">
                <a:solidFill>
                  <a:srgbClr val="005E9E"/>
                </a:solidFill>
                <a:latin typeface="Proxima Nova Rg" panose="02000506030000020004" pitchFamily="50" charset="0"/>
                <a:cs typeface="Poppins" panose="00000500000000000000" pitchFamily="2" charset="0"/>
              </a:rPr>
              <a:t>Minimal 50% </a:t>
            </a:r>
            <a:r>
              <a:rPr lang="en-US" sz="1600" b="1" dirty="0" err="1">
                <a:solidFill>
                  <a:srgbClr val="005E9E"/>
                </a:solidFill>
                <a:latin typeface="Proxima Nova Rg" panose="02000506030000020004" pitchFamily="50" charset="0"/>
                <a:cs typeface="Poppins" panose="00000500000000000000" pitchFamily="2" charset="0"/>
              </a:rPr>
              <a:t>nilai</a:t>
            </a:r>
            <a:r>
              <a:rPr lang="en-US" sz="1600" b="1" dirty="0">
                <a:solidFill>
                  <a:srgbClr val="005E9E"/>
                </a:solidFill>
                <a:latin typeface="Proxima Nova Rg" panose="02000506030000020004" pitchFamily="50" charset="0"/>
                <a:cs typeface="Poppins" panose="00000500000000000000" pitchFamily="2" charset="0"/>
              </a:rPr>
              <a:t> rata-rata </a:t>
            </a:r>
            <a:r>
              <a:rPr lang="en-US" sz="1600" b="1" dirty="0" err="1">
                <a:solidFill>
                  <a:srgbClr val="005E9E"/>
                </a:solidFill>
                <a:latin typeface="Proxima Nova Rg" panose="02000506030000020004" pitchFamily="50" charset="0"/>
                <a:cs typeface="Poppins" panose="00000500000000000000" pitchFamily="2" charset="0"/>
              </a:rPr>
              <a:t>rapor</a:t>
            </a:r>
            <a:r>
              <a:rPr lang="en-US" sz="1600" b="1" dirty="0">
                <a:solidFill>
                  <a:srgbClr val="005E9E"/>
                </a:solidFill>
                <a:latin typeface="Proxima Nova Rg" panose="02000506030000020004" pitchFamily="50" charset="0"/>
                <a:cs typeface="Poppins" panose="00000500000000000000" pitchFamily="2" charset="0"/>
              </a:rPr>
              <a:t> </a:t>
            </a:r>
            <a:r>
              <a:rPr lang="en-US" sz="1600" b="1" dirty="0" err="1">
                <a:solidFill>
                  <a:srgbClr val="005E9E"/>
                </a:solidFill>
                <a:latin typeface="Proxima Nova Rg" panose="02000506030000020004" pitchFamily="50" charset="0"/>
                <a:cs typeface="Poppins" panose="00000500000000000000" pitchFamily="2" charset="0"/>
              </a:rPr>
              <a:t>seluruh</a:t>
            </a:r>
            <a:r>
              <a:rPr lang="en-US" sz="1600" b="1" dirty="0">
                <a:solidFill>
                  <a:srgbClr val="005E9E"/>
                </a:solidFill>
                <a:latin typeface="Proxima Nova Rg" panose="02000506030000020004" pitchFamily="50" charset="0"/>
                <a:cs typeface="Poppins" panose="00000500000000000000" pitchFamily="2" charset="0"/>
              </a:rPr>
              <a:t> </a:t>
            </a:r>
            <a:r>
              <a:rPr lang="en-US" sz="1600" b="1" dirty="0" err="1">
                <a:solidFill>
                  <a:srgbClr val="005E9E"/>
                </a:solidFill>
                <a:latin typeface="Proxima Nova Rg" panose="02000506030000020004" pitchFamily="50" charset="0"/>
                <a:cs typeface="Poppins" panose="00000500000000000000" pitchFamily="2" charset="0"/>
              </a:rPr>
              <a:t>mata</a:t>
            </a:r>
            <a:r>
              <a:rPr lang="en-US" sz="1600" b="1" dirty="0">
                <a:solidFill>
                  <a:srgbClr val="005E9E"/>
                </a:solidFill>
                <a:latin typeface="Proxima Nova Rg" panose="02000506030000020004" pitchFamily="50" charset="0"/>
                <a:cs typeface="Poppins" panose="00000500000000000000" pitchFamily="2" charset="0"/>
              </a:rPr>
              <a:t> </a:t>
            </a:r>
            <a:r>
              <a:rPr lang="en-US" sz="1600" b="1" dirty="0" err="1">
                <a:solidFill>
                  <a:srgbClr val="005E9E"/>
                </a:solidFill>
                <a:latin typeface="Proxima Nova Rg" panose="02000506030000020004" pitchFamily="50" charset="0"/>
                <a:cs typeface="Poppins" panose="00000500000000000000" pitchFamily="2" charset="0"/>
              </a:rPr>
              <a:t>pelajaran</a:t>
            </a:r>
            <a:endParaRPr lang="en-US" sz="1600" b="1" dirty="0">
              <a:solidFill>
                <a:srgbClr val="FFC93C"/>
              </a:solidFill>
              <a:latin typeface="Proxima Nova Rg" panose="02000506030000020004" pitchFamily="50" charset="0"/>
              <a:cs typeface="Poppins" panose="00000500000000000000" pitchFamily="2" charset="0"/>
            </a:endParaRPr>
          </a:p>
        </p:txBody>
      </p:sp>
      <p:sp>
        <p:nvSpPr>
          <p:cNvPr id="4" name="Title 1">
            <a:extLst>
              <a:ext uri="{FF2B5EF4-FFF2-40B4-BE49-F238E27FC236}">
                <a16:creationId xmlns:a16="http://schemas.microsoft.com/office/drawing/2014/main" id="{5FD452B6-C4EA-5F73-DA3E-C389073A8F4B}"/>
              </a:ext>
            </a:extLst>
          </p:cNvPr>
          <p:cNvSpPr txBox="1">
            <a:spLocks/>
          </p:cNvSpPr>
          <p:nvPr/>
        </p:nvSpPr>
        <p:spPr>
          <a:xfrm>
            <a:off x="864204" y="2575572"/>
            <a:ext cx="2877457" cy="1181438"/>
          </a:xfrm>
          <a:prstGeom prst="rect">
            <a:avLst/>
          </a:prstGeom>
          <a:solidFill>
            <a:schemeClr val="accent1">
              <a:lumMod val="20000"/>
              <a:lumOff val="80000"/>
            </a:schemeClr>
          </a:solidFill>
          <a:ln w="38100">
            <a:solidFill>
              <a:srgbClr val="FFC93C"/>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600" b="1" dirty="0" err="1">
                <a:solidFill>
                  <a:srgbClr val="005E9E"/>
                </a:solidFill>
                <a:latin typeface="Proxima Nova Rg" panose="02000506030000020004" pitchFamily="50" charset="0"/>
                <a:cs typeface="Poppins" panose="00000500000000000000" pitchFamily="2" charset="0"/>
              </a:rPr>
              <a:t>Maksimal</a:t>
            </a:r>
            <a:r>
              <a:rPr lang="en-US" sz="1600" b="1" dirty="0">
                <a:solidFill>
                  <a:srgbClr val="005E9E"/>
                </a:solidFill>
                <a:latin typeface="Proxima Nova Rg" panose="02000506030000020004" pitchFamily="50" charset="0"/>
                <a:cs typeface="Poppins" panose="00000500000000000000" pitchFamily="2" charset="0"/>
              </a:rPr>
              <a:t> 50% </a:t>
            </a:r>
            <a:r>
              <a:rPr lang="en-US" sz="1600" b="1" dirty="0" err="1">
                <a:solidFill>
                  <a:srgbClr val="005E9E"/>
                </a:solidFill>
                <a:latin typeface="Proxima Nova Rg" panose="02000506030000020004" pitchFamily="50" charset="0"/>
                <a:cs typeface="Poppins" panose="00000500000000000000" pitchFamily="2" charset="0"/>
              </a:rPr>
              <a:t>komponen</a:t>
            </a:r>
            <a:r>
              <a:rPr lang="en-US" sz="1600" b="1" dirty="0">
                <a:solidFill>
                  <a:srgbClr val="005E9E"/>
                </a:solidFill>
                <a:latin typeface="Proxima Nova Rg" panose="02000506030000020004" pitchFamily="50" charset="0"/>
                <a:cs typeface="Poppins" panose="00000500000000000000" pitchFamily="2" charset="0"/>
              </a:rPr>
              <a:t> </a:t>
            </a:r>
            <a:r>
              <a:rPr lang="en-US" sz="1600" b="1" dirty="0" err="1">
                <a:solidFill>
                  <a:srgbClr val="005E9E"/>
                </a:solidFill>
                <a:latin typeface="Proxima Nova Rg" panose="02000506030000020004" pitchFamily="50" charset="0"/>
                <a:cs typeface="Poppins" panose="00000500000000000000" pitchFamily="2" charset="0"/>
              </a:rPr>
              <a:t>penggali</a:t>
            </a:r>
            <a:r>
              <a:rPr lang="en-US" sz="1600" b="1" dirty="0">
                <a:solidFill>
                  <a:srgbClr val="005E9E"/>
                </a:solidFill>
                <a:latin typeface="Proxima Nova Rg" panose="02000506030000020004" pitchFamily="50" charset="0"/>
                <a:cs typeface="Poppins" panose="00000500000000000000" pitchFamily="2" charset="0"/>
              </a:rPr>
              <a:t> </a:t>
            </a:r>
            <a:r>
              <a:rPr lang="en-US" sz="1600" b="1" dirty="0" err="1">
                <a:solidFill>
                  <a:srgbClr val="005E9E"/>
                </a:solidFill>
                <a:latin typeface="Proxima Nova Rg" panose="02000506030000020004" pitchFamily="50" charset="0"/>
                <a:cs typeface="Poppins" panose="00000500000000000000" pitchFamily="2" charset="0"/>
              </a:rPr>
              <a:t>minat</a:t>
            </a:r>
            <a:r>
              <a:rPr lang="en-US" sz="1600" b="1" dirty="0">
                <a:solidFill>
                  <a:srgbClr val="005E9E"/>
                </a:solidFill>
                <a:latin typeface="Proxima Nova Rg" panose="02000506030000020004" pitchFamily="50" charset="0"/>
                <a:cs typeface="Poppins" panose="00000500000000000000" pitchFamily="2" charset="0"/>
              </a:rPr>
              <a:t> &amp; </a:t>
            </a:r>
            <a:r>
              <a:rPr lang="en-US" sz="1600" b="1" dirty="0" err="1">
                <a:solidFill>
                  <a:srgbClr val="005E9E"/>
                </a:solidFill>
                <a:latin typeface="Proxima Nova Rg" panose="02000506030000020004" pitchFamily="50" charset="0"/>
                <a:cs typeface="Poppins" panose="00000500000000000000" pitchFamily="2" charset="0"/>
              </a:rPr>
              <a:t>bakat</a:t>
            </a:r>
            <a:endParaRPr lang="en-US" sz="1600" b="1" dirty="0">
              <a:solidFill>
                <a:srgbClr val="FFC93C"/>
              </a:solidFill>
              <a:latin typeface="Proxima Nova Rg" panose="02000506030000020004" pitchFamily="50" charset="0"/>
              <a:cs typeface="Poppins" panose="00000500000000000000" pitchFamily="2" charset="0"/>
            </a:endParaRPr>
          </a:p>
        </p:txBody>
      </p:sp>
      <p:sp>
        <p:nvSpPr>
          <p:cNvPr id="5" name="Title 1">
            <a:extLst>
              <a:ext uri="{FF2B5EF4-FFF2-40B4-BE49-F238E27FC236}">
                <a16:creationId xmlns:a16="http://schemas.microsoft.com/office/drawing/2014/main" id="{B7299961-60BC-3184-CD07-C7EB32E4556B}"/>
              </a:ext>
            </a:extLst>
          </p:cNvPr>
          <p:cNvSpPr txBox="1">
            <a:spLocks/>
          </p:cNvSpPr>
          <p:nvPr/>
        </p:nvSpPr>
        <p:spPr>
          <a:xfrm>
            <a:off x="4657271" y="1195627"/>
            <a:ext cx="2877457" cy="2561382"/>
          </a:xfrm>
          <a:prstGeom prst="rect">
            <a:avLst/>
          </a:prstGeom>
          <a:solidFill>
            <a:schemeClr val="accent1">
              <a:lumMod val="20000"/>
              <a:lumOff val="80000"/>
            </a:schemeClr>
          </a:solidFill>
          <a:ln w="38100">
            <a:solidFill>
              <a:srgbClr val="FFC93C"/>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mj-lt"/>
              <a:buAutoNum type="alphaUcPeriod"/>
            </a:pPr>
            <a:r>
              <a:rPr lang="en-US" sz="1400" b="1" dirty="0">
                <a:solidFill>
                  <a:srgbClr val="236093"/>
                </a:solidFill>
                <a:latin typeface="Proxima Nova Rg" panose="02000506030000020004" pitchFamily="50" charset="0"/>
                <a:cs typeface="Poppins" panose="00000500000000000000" pitchFamily="2" charset="0"/>
              </a:rPr>
              <a:t>Nilai </a:t>
            </a:r>
            <a:r>
              <a:rPr lang="en-US" sz="1400" b="1" dirty="0" err="1">
                <a:solidFill>
                  <a:srgbClr val="236093"/>
                </a:solidFill>
                <a:latin typeface="Proxima Nova Rg" panose="02000506030000020004" pitchFamily="50" charset="0"/>
                <a:cs typeface="Poppins" panose="00000500000000000000" pitchFamily="2" charset="0"/>
              </a:rPr>
              <a:t>rapor</a:t>
            </a:r>
            <a:r>
              <a:rPr lang="en-US" sz="1400" b="1" dirty="0">
                <a:solidFill>
                  <a:srgbClr val="236093"/>
                </a:solidFill>
                <a:latin typeface="Proxima Nova Rg" panose="02000506030000020004" pitchFamily="50" charset="0"/>
                <a:cs typeface="Poppins" panose="00000500000000000000" pitchFamily="2" charset="0"/>
              </a:rPr>
              <a:t> </a:t>
            </a:r>
            <a:r>
              <a:rPr lang="en-US" sz="1400" b="1" dirty="0" err="1">
                <a:solidFill>
                  <a:srgbClr val="236093"/>
                </a:solidFill>
                <a:latin typeface="Proxima Nova Rg" panose="02000506030000020004" pitchFamily="50" charset="0"/>
                <a:cs typeface="Poppins" panose="00000500000000000000" pitchFamily="2" charset="0"/>
              </a:rPr>
              <a:t>dari</a:t>
            </a:r>
            <a:r>
              <a:rPr lang="en-US" sz="1400" b="1" dirty="0">
                <a:solidFill>
                  <a:srgbClr val="236093"/>
                </a:solidFill>
                <a:latin typeface="Proxima Nova Rg" panose="02000506030000020004" pitchFamily="50" charset="0"/>
                <a:cs typeface="Poppins" panose="00000500000000000000" pitchFamily="2" charset="0"/>
              </a:rPr>
              <a:t> </a:t>
            </a:r>
            <a:r>
              <a:rPr lang="en-US" sz="1400" b="1" dirty="0" err="1">
                <a:solidFill>
                  <a:srgbClr val="236093"/>
                </a:solidFill>
                <a:latin typeface="Proxima Nova Rg" panose="02000506030000020004" pitchFamily="50" charset="0"/>
                <a:cs typeface="Poppins" panose="00000500000000000000" pitchFamily="2" charset="0"/>
              </a:rPr>
              <a:t>maksimal</a:t>
            </a:r>
            <a:r>
              <a:rPr lang="en-US" sz="1400" b="1" dirty="0">
                <a:solidFill>
                  <a:srgbClr val="236093"/>
                </a:solidFill>
                <a:latin typeface="Proxima Nova Rg" panose="02000506030000020004" pitchFamily="50" charset="0"/>
                <a:cs typeface="Poppins" panose="00000500000000000000" pitchFamily="2" charset="0"/>
              </a:rPr>
              <a:t> 2 </a:t>
            </a:r>
            <a:r>
              <a:rPr lang="en-US" sz="1400" b="1" dirty="0" err="1">
                <a:solidFill>
                  <a:srgbClr val="236093"/>
                </a:solidFill>
                <a:latin typeface="Proxima Nova Rg" panose="02000506030000020004" pitchFamily="50" charset="0"/>
                <a:cs typeface="Poppins" panose="00000500000000000000" pitchFamily="2" charset="0"/>
              </a:rPr>
              <a:t>mata</a:t>
            </a:r>
            <a:r>
              <a:rPr lang="en-US" sz="1400" b="1" dirty="0">
                <a:solidFill>
                  <a:srgbClr val="236093"/>
                </a:solidFill>
                <a:latin typeface="Proxima Nova Rg" panose="02000506030000020004" pitchFamily="50" charset="0"/>
                <a:cs typeface="Poppins" panose="00000500000000000000" pitchFamily="2" charset="0"/>
              </a:rPr>
              <a:t> </a:t>
            </a:r>
            <a:r>
              <a:rPr lang="en-US" sz="1400" b="1" dirty="0" err="1">
                <a:solidFill>
                  <a:srgbClr val="236093"/>
                </a:solidFill>
                <a:latin typeface="Proxima Nova Rg" panose="02000506030000020004" pitchFamily="50" charset="0"/>
                <a:cs typeface="Poppins" panose="00000500000000000000" pitchFamily="2" charset="0"/>
              </a:rPr>
              <a:t>pelajaran</a:t>
            </a:r>
            <a:r>
              <a:rPr lang="en-US" sz="1400" b="1" dirty="0">
                <a:solidFill>
                  <a:srgbClr val="236093"/>
                </a:solidFill>
                <a:latin typeface="Proxima Nova Rg" panose="02000506030000020004" pitchFamily="50" charset="0"/>
                <a:cs typeface="Poppins" panose="00000500000000000000" pitchFamily="2" charset="0"/>
              </a:rPr>
              <a:t> </a:t>
            </a:r>
            <a:r>
              <a:rPr lang="en-US" sz="1400" b="1" dirty="0" err="1">
                <a:solidFill>
                  <a:srgbClr val="236093"/>
                </a:solidFill>
                <a:latin typeface="Proxima Nova Rg" panose="02000506030000020004" pitchFamily="50" charset="0"/>
                <a:cs typeface="Poppins" panose="00000500000000000000" pitchFamily="2" charset="0"/>
              </a:rPr>
              <a:t>pendukung</a:t>
            </a:r>
            <a:r>
              <a:rPr lang="en-US" sz="1400" b="1" dirty="0">
                <a:solidFill>
                  <a:srgbClr val="236093"/>
                </a:solidFill>
                <a:latin typeface="Proxima Nova Rg" panose="02000506030000020004" pitchFamily="50" charset="0"/>
                <a:cs typeface="Poppins" panose="00000500000000000000" pitchFamily="2" charset="0"/>
              </a:rPr>
              <a:t>**</a:t>
            </a:r>
          </a:p>
          <a:p>
            <a:pPr indent="338138">
              <a:lnSpc>
                <a:spcPct val="100000"/>
              </a:lnSpc>
            </a:pPr>
            <a:r>
              <a:rPr lang="en-US" sz="1400" dirty="0">
                <a:solidFill>
                  <a:srgbClr val="236093"/>
                </a:solidFill>
                <a:latin typeface="Proxima Nova Rg" panose="02000506030000020004" pitchFamily="50" charset="0"/>
                <a:cs typeface="Poppins" panose="00000500000000000000" pitchFamily="2" charset="0"/>
              </a:rPr>
              <a:t>dan/</a:t>
            </a:r>
            <a:r>
              <a:rPr lang="en-US" sz="1400" dirty="0" err="1">
                <a:solidFill>
                  <a:srgbClr val="236093"/>
                </a:solidFill>
                <a:latin typeface="Proxima Nova Rg" panose="02000506030000020004" pitchFamily="50" charset="0"/>
                <a:cs typeface="Poppins" panose="00000500000000000000" pitchFamily="2" charset="0"/>
              </a:rPr>
              <a:t>atau</a:t>
            </a:r>
            <a:endParaRPr lang="en-US" sz="1400" dirty="0">
              <a:solidFill>
                <a:srgbClr val="236093"/>
              </a:solidFill>
              <a:latin typeface="Proxima Nova Rg" panose="02000506030000020004" pitchFamily="50" charset="0"/>
              <a:cs typeface="Poppins" panose="00000500000000000000" pitchFamily="2" charset="0"/>
            </a:endParaRPr>
          </a:p>
          <a:p>
            <a:pPr>
              <a:lnSpc>
                <a:spcPct val="100000"/>
              </a:lnSpc>
            </a:pPr>
            <a:endParaRPr lang="en-US" sz="1400" dirty="0">
              <a:solidFill>
                <a:srgbClr val="236093"/>
              </a:solidFill>
              <a:latin typeface="Proxima Nova Rg" panose="02000506030000020004" pitchFamily="50" charset="0"/>
              <a:cs typeface="Poppins" panose="00000500000000000000" pitchFamily="2" charset="0"/>
            </a:endParaRPr>
          </a:p>
          <a:p>
            <a:pPr marL="342900" indent="-342900">
              <a:lnSpc>
                <a:spcPct val="100000"/>
              </a:lnSpc>
              <a:buFont typeface="+mj-lt"/>
              <a:buAutoNum type="alphaUcPeriod" startAt="2"/>
            </a:pPr>
            <a:r>
              <a:rPr lang="en-US" sz="1400" b="1" dirty="0" err="1">
                <a:solidFill>
                  <a:srgbClr val="236093"/>
                </a:solidFill>
                <a:latin typeface="Proxima Nova Rg" panose="02000506030000020004" pitchFamily="50" charset="0"/>
                <a:cs typeface="Poppins" panose="00000500000000000000" pitchFamily="2" charset="0"/>
              </a:rPr>
              <a:t>Prestasi</a:t>
            </a:r>
            <a:endParaRPr lang="en-US" sz="1400" b="1" dirty="0">
              <a:solidFill>
                <a:srgbClr val="236093"/>
              </a:solidFill>
              <a:latin typeface="Proxima Nova Rg" panose="02000506030000020004" pitchFamily="50" charset="0"/>
              <a:cs typeface="Poppins" panose="00000500000000000000" pitchFamily="2" charset="0"/>
            </a:endParaRPr>
          </a:p>
          <a:p>
            <a:pPr indent="338138">
              <a:lnSpc>
                <a:spcPct val="100000"/>
              </a:lnSpc>
            </a:pPr>
            <a:r>
              <a:rPr lang="en-US" sz="1400" dirty="0">
                <a:solidFill>
                  <a:srgbClr val="236093"/>
                </a:solidFill>
                <a:latin typeface="Proxima Nova Rg" panose="02000506030000020004" pitchFamily="50" charset="0"/>
                <a:cs typeface="Poppins" panose="00000500000000000000" pitchFamily="2" charset="0"/>
              </a:rPr>
              <a:t>dan/</a:t>
            </a:r>
            <a:r>
              <a:rPr lang="en-US" sz="1400" dirty="0" err="1">
                <a:solidFill>
                  <a:srgbClr val="236093"/>
                </a:solidFill>
                <a:latin typeface="Proxima Nova Rg" panose="02000506030000020004" pitchFamily="50" charset="0"/>
                <a:cs typeface="Poppins" panose="00000500000000000000" pitchFamily="2" charset="0"/>
              </a:rPr>
              <a:t>atau</a:t>
            </a:r>
            <a:endParaRPr lang="en-US" sz="1400" dirty="0">
              <a:solidFill>
                <a:srgbClr val="236093"/>
              </a:solidFill>
              <a:latin typeface="Proxima Nova Rg" panose="02000506030000020004" pitchFamily="50" charset="0"/>
              <a:cs typeface="Poppins" panose="00000500000000000000" pitchFamily="2" charset="0"/>
            </a:endParaRPr>
          </a:p>
          <a:p>
            <a:pPr>
              <a:lnSpc>
                <a:spcPct val="100000"/>
              </a:lnSpc>
            </a:pPr>
            <a:endParaRPr lang="en-US" sz="1400" dirty="0">
              <a:solidFill>
                <a:srgbClr val="236093"/>
              </a:solidFill>
              <a:latin typeface="Proxima Nova Rg" panose="02000506030000020004" pitchFamily="50" charset="0"/>
              <a:cs typeface="Poppins" panose="00000500000000000000" pitchFamily="2" charset="0"/>
            </a:endParaRPr>
          </a:p>
          <a:p>
            <a:pPr marL="342900" indent="-342900">
              <a:lnSpc>
                <a:spcPct val="100000"/>
              </a:lnSpc>
              <a:buFont typeface="+mj-lt"/>
              <a:buAutoNum type="alphaUcPeriod" startAt="3"/>
            </a:pPr>
            <a:r>
              <a:rPr lang="en-US" sz="1400" b="1" dirty="0" err="1">
                <a:solidFill>
                  <a:srgbClr val="236093"/>
                </a:solidFill>
                <a:latin typeface="Proxima Nova Rg" panose="02000506030000020004" pitchFamily="50" charset="0"/>
                <a:cs typeface="Poppins" panose="00000500000000000000" pitchFamily="2" charset="0"/>
              </a:rPr>
              <a:t>Portofolio</a:t>
            </a:r>
            <a:r>
              <a:rPr lang="en-US" sz="1400" dirty="0">
                <a:solidFill>
                  <a:srgbClr val="236093"/>
                </a:solidFill>
                <a:latin typeface="Proxima Nova Rg" panose="02000506030000020004" pitchFamily="50" charset="0"/>
                <a:cs typeface="Poppins" panose="00000500000000000000" pitchFamily="2" charset="0"/>
              </a:rPr>
              <a:t> (</a:t>
            </a:r>
            <a:r>
              <a:rPr lang="en-US" sz="1400" dirty="0" err="1">
                <a:solidFill>
                  <a:srgbClr val="236093"/>
                </a:solidFill>
                <a:latin typeface="Proxima Nova Rg" panose="02000506030000020004" pitchFamily="50" charset="0"/>
                <a:cs typeface="Poppins" panose="00000500000000000000" pitchFamily="2" charset="0"/>
              </a:rPr>
              <a:t>untuk</a:t>
            </a:r>
            <a:r>
              <a:rPr lang="en-US" sz="1400" dirty="0">
                <a:solidFill>
                  <a:srgbClr val="236093"/>
                </a:solidFill>
                <a:latin typeface="Proxima Nova Rg" panose="02000506030000020004" pitchFamily="50" charset="0"/>
                <a:cs typeface="Poppins" panose="00000500000000000000" pitchFamily="2" charset="0"/>
              </a:rPr>
              <a:t> program </a:t>
            </a:r>
            <a:r>
              <a:rPr lang="en-US" sz="1400" dirty="0" err="1">
                <a:solidFill>
                  <a:srgbClr val="236093"/>
                </a:solidFill>
                <a:latin typeface="Proxima Nova Rg" panose="02000506030000020004" pitchFamily="50" charset="0"/>
                <a:cs typeface="Poppins" panose="00000500000000000000" pitchFamily="2" charset="0"/>
              </a:rPr>
              <a:t>studi</a:t>
            </a:r>
            <a:r>
              <a:rPr lang="en-US" sz="1400" dirty="0">
                <a:solidFill>
                  <a:srgbClr val="236093"/>
                </a:solidFill>
                <a:latin typeface="Proxima Nova Rg" panose="02000506030000020004" pitchFamily="50" charset="0"/>
                <a:cs typeface="Poppins" panose="00000500000000000000" pitchFamily="2" charset="0"/>
              </a:rPr>
              <a:t> </a:t>
            </a:r>
            <a:r>
              <a:rPr lang="en-US" sz="1400" dirty="0" err="1">
                <a:solidFill>
                  <a:srgbClr val="236093"/>
                </a:solidFill>
                <a:latin typeface="Proxima Nova Rg" panose="02000506030000020004" pitchFamily="50" charset="0"/>
                <a:cs typeface="Poppins" panose="00000500000000000000" pitchFamily="2" charset="0"/>
              </a:rPr>
              <a:t>seni</a:t>
            </a:r>
            <a:r>
              <a:rPr lang="en-US" sz="1400" dirty="0">
                <a:solidFill>
                  <a:srgbClr val="236093"/>
                </a:solidFill>
                <a:latin typeface="Proxima Nova Rg" panose="02000506030000020004" pitchFamily="50" charset="0"/>
                <a:cs typeface="Poppins" panose="00000500000000000000" pitchFamily="2" charset="0"/>
              </a:rPr>
              <a:t> dan </a:t>
            </a:r>
            <a:r>
              <a:rPr lang="en-US" sz="1400" dirty="0" err="1">
                <a:solidFill>
                  <a:srgbClr val="236093"/>
                </a:solidFill>
                <a:latin typeface="Proxima Nova Rg" panose="02000506030000020004" pitchFamily="50" charset="0"/>
                <a:cs typeface="Poppins" panose="00000500000000000000" pitchFamily="2" charset="0"/>
              </a:rPr>
              <a:t>olahraga</a:t>
            </a:r>
            <a:r>
              <a:rPr lang="en-US" sz="1400" dirty="0">
                <a:solidFill>
                  <a:srgbClr val="236093"/>
                </a:solidFill>
                <a:latin typeface="Proxima Nova Rg" panose="02000506030000020004" pitchFamily="50" charset="0"/>
                <a:cs typeface="Poppins" panose="00000500000000000000" pitchFamily="2" charset="0"/>
              </a:rPr>
              <a:t>)</a:t>
            </a:r>
          </a:p>
        </p:txBody>
      </p:sp>
      <p:sp>
        <p:nvSpPr>
          <p:cNvPr id="8" name="Title 1">
            <a:extLst>
              <a:ext uri="{FF2B5EF4-FFF2-40B4-BE49-F238E27FC236}">
                <a16:creationId xmlns:a16="http://schemas.microsoft.com/office/drawing/2014/main" id="{1F4B44A3-D8D5-82EE-A382-44B0D8DAADFE}"/>
              </a:ext>
            </a:extLst>
          </p:cNvPr>
          <p:cNvSpPr txBox="1">
            <a:spLocks/>
          </p:cNvSpPr>
          <p:nvPr/>
        </p:nvSpPr>
        <p:spPr>
          <a:xfrm>
            <a:off x="4657271" y="3753770"/>
            <a:ext cx="1830616" cy="260350"/>
          </a:xfrm>
          <a:prstGeom prst="rect">
            <a:avLst/>
          </a:prstGeom>
          <a:solidFill>
            <a:srgbClr val="FFC93C"/>
          </a:solidFill>
          <a:ln w="38100">
            <a:solidFill>
              <a:srgbClr val="FFC93C"/>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i="1" dirty="0">
                <a:solidFill>
                  <a:schemeClr val="tx1">
                    <a:lumMod val="75000"/>
                    <a:lumOff val="25000"/>
                  </a:schemeClr>
                </a:solidFill>
                <a:latin typeface="Proxima Nova Rg" panose="02000506030000020004" pitchFamily="50" charset="0"/>
                <a:cs typeface="Poppins" panose="00000500000000000000" pitchFamily="2" charset="0"/>
              </a:rPr>
              <a:t>** </a:t>
            </a:r>
            <a:r>
              <a:rPr lang="en-US" sz="1100" i="1" dirty="0" err="1">
                <a:solidFill>
                  <a:schemeClr val="tx1">
                    <a:lumMod val="75000"/>
                    <a:lumOff val="25000"/>
                  </a:schemeClr>
                </a:solidFill>
                <a:latin typeface="Proxima Nova Rg" panose="02000506030000020004" pitchFamily="50" charset="0"/>
                <a:cs typeface="Poppins" panose="00000500000000000000" pitchFamily="2" charset="0"/>
              </a:rPr>
              <a:t>ditetapkan</a:t>
            </a:r>
            <a:r>
              <a:rPr lang="en-US" sz="1100" i="1" dirty="0">
                <a:solidFill>
                  <a:schemeClr val="tx1">
                    <a:lumMod val="75000"/>
                    <a:lumOff val="25000"/>
                  </a:schemeClr>
                </a:solidFill>
                <a:latin typeface="Proxima Nova Rg" panose="02000506030000020004" pitchFamily="50" charset="0"/>
                <a:cs typeface="Poppins" panose="00000500000000000000" pitchFamily="2" charset="0"/>
              </a:rPr>
              <a:t> oleh </a:t>
            </a:r>
            <a:r>
              <a:rPr lang="en-US" sz="1100" i="1" dirty="0" err="1">
                <a:solidFill>
                  <a:schemeClr val="tx1">
                    <a:lumMod val="75000"/>
                    <a:lumOff val="25000"/>
                  </a:schemeClr>
                </a:solidFill>
                <a:latin typeface="Proxima Nova Rg" panose="02000506030000020004" pitchFamily="50" charset="0"/>
                <a:cs typeface="Poppins" panose="00000500000000000000" pitchFamily="2" charset="0"/>
              </a:rPr>
              <a:t>menteri</a:t>
            </a:r>
            <a:endParaRPr lang="en-US" sz="1100" i="1" dirty="0">
              <a:solidFill>
                <a:schemeClr val="tx1">
                  <a:lumMod val="75000"/>
                  <a:lumOff val="25000"/>
                </a:schemeClr>
              </a:solidFill>
              <a:latin typeface="Proxima Nova Rg" panose="02000506030000020004" pitchFamily="50" charset="0"/>
              <a:cs typeface="Poppins" panose="00000500000000000000" pitchFamily="2" charset="0"/>
            </a:endParaRPr>
          </a:p>
        </p:txBody>
      </p:sp>
      <p:sp>
        <p:nvSpPr>
          <p:cNvPr id="10" name="Arrow: Right 9">
            <a:extLst>
              <a:ext uri="{FF2B5EF4-FFF2-40B4-BE49-F238E27FC236}">
                <a16:creationId xmlns:a16="http://schemas.microsoft.com/office/drawing/2014/main" id="{51663512-6376-C2DD-54BC-60EDA850D24D}"/>
              </a:ext>
            </a:extLst>
          </p:cNvPr>
          <p:cNvSpPr/>
          <p:nvPr/>
        </p:nvSpPr>
        <p:spPr>
          <a:xfrm>
            <a:off x="3793067" y="2817801"/>
            <a:ext cx="752039" cy="696980"/>
          </a:xfrm>
          <a:prstGeom prst="rightArrow">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73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screen with a black background&#10;&#10;Description automatically generated">
            <a:extLst>
              <a:ext uri="{FF2B5EF4-FFF2-40B4-BE49-F238E27FC236}">
                <a16:creationId xmlns:a16="http://schemas.microsoft.com/office/drawing/2014/main" id="{5B345FE0-7789-BE23-24F4-39FB8C5ACB23}"/>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7" name="Picture 6" descr="A blue triangle with black background&#10;&#10;Description automatically generated">
            <a:extLst>
              <a:ext uri="{FF2B5EF4-FFF2-40B4-BE49-F238E27FC236}">
                <a16:creationId xmlns:a16="http://schemas.microsoft.com/office/drawing/2014/main" id="{9AD520EF-C9BC-645A-254A-C7E4E589F1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14" name="Picture 13">
            <a:extLst>
              <a:ext uri="{FF2B5EF4-FFF2-40B4-BE49-F238E27FC236}">
                <a16:creationId xmlns:a16="http://schemas.microsoft.com/office/drawing/2014/main" id="{F702D10F-300A-3E06-6607-E296084308FE}"/>
              </a:ext>
            </a:extLst>
          </p:cNvPr>
          <p:cNvPicPr>
            <a:picLocks noChangeAspect="1"/>
          </p:cNvPicPr>
          <p:nvPr/>
        </p:nvPicPr>
        <p:blipFill>
          <a:blip r:embed="rId4"/>
          <a:stretch>
            <a:fillRect/>
          </a:stretch>
        </p:blipFill>
        <p:spPr>
          <a:xfrm>
            <a:off x="4777357" y="97689"/>
            <a:ext cx="5631499" cy="369263"/>
          </a:xfrm>
          <a:prstGeom prst="rect">
            <a:avLst/>
          </a:prstGeom>
        </p:spPr>
      </p:pic>
      <p:sp>
        <p:nvSpPr>
          <p:cNvPr id="15" name="Title 1">
            <a:extLst>
              <a:ext uri="{FF2B5EF4-FFF2-40B4-BE49-F238E27FC236}">
                <a16:creationId xmlns:a16="http://schemas.microsoft.com/office/drawing/2014/main" id="{BB871C3B-1EFC-18CC-CC34-4993C74D5193}"/>
              </a:ext>
            </a:extLst>
          </p:cNvPr>
          <p:cNvSpPr txBox="1">
            <a:spLocks/>
          </p:cNvSpPr>
          <p:nvPr/>
        </p:nvSpPr>
        <p:spPr>
          <a:xfrm>
            <a:off x="5082992" y="157288"/>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1600" b="0" i="0" u="none" strike="noStrike" baseline="0" dirty="0">
                <a:solidFill>
                  <a:schemeClr val="bg1"/>
                </a:solidFill>
                <a:latin typeface="Montserrat SemiBold" panose="00000700000000000000" pitchFamily="50" charset="0"/>
              </a:rPr>
              <a:t>Komponen Penilaian</a:t>
            </a:r>
            <a:endParaRPr lang="en-US" sz="1600" spc="-150" dirty="0">
              <a:solidFill>
                <a:schemeClr val="bg1"/>
              </a:solidFill>
              <a:latin typeface="Montserrat SemiBold" panose="00000700000000000000" pitchFamily="50" charset="0"/>
              <a:ea typeface="Centra No1" pitchFamily="50" charset="0"/>
            </a:endParaRPr>
          </a:p>
        </p:txBody>
      </p:sp>
      <p:sp>
        <p:nvSpPr>
          <p:cNvPr id="17" name="Title 1">
            <a:hlinkClick r:id="rId5"/>
            <a:extLst>
              <a:ext uri="{FF2B5EF4-FFF2-40B4-BE49-F238E27FC236}">
                <a16:creationId xmlns:a16="http://schemas.microsoft.com/office/drawing/2014/main" id="{914773A9-864B-3AFE-FB23-FA3FB17766C2}"/>
              </a:ext>
            </a:extLst>
          </p:cNvPr>
          <p:cNvSpPr txBox="1">
            <a:spLocks/>
          </p:cNvSpPr>
          <p:nvPr/>
        </p:nvSpPr>
        <p:spPr>
          <a:xfrm>
            <a:off x="1407349" y="4284673"/>
            <a:ext cx="4298125" cy="42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https://puslapdik.kemdikbud.go.id</a:t>
            </a:r>
            <a:endParaRPr lang="en-US" sz="1600" spc="-150">
              <a:solidFill>
                <a:schemeClr val="bg1"/>
              </a:solidFill>
              <a:latin typeface="Montserrat SemiBold" panose="00000700000000000000" pitchFamily="50" charset="0"/>
              <a:ea typeface="Centra No1" pitchFamily="50" charset="0"/>
            </a:endParaRPr>
          </a:p>
        </p:txBody>
      </p:sp>
      <p:sp>
        <p:nvSpPr>
          <p:cNvPr id="19" name="Title 1">
            <a:hlinkClick r:id="rId6"/>
            <a:extLst>
              <a:ext uri="{FF2B5EF4-FFF2-40B4-BE49-F238E27FC236}">
                <a16:creationId xmlns:a16="http://schemas.microsoft.com/office/drawing/2014/main" id="{7A2E1086-7AAE-9EA3-C859-B6C7225068C2}"/>
              </a:ext>
            </a:extLst>
          </p:cNvPr>
          <p:cNvSpPr txBox="1">
            <a:spLocks/>
          </p:cNvSpPr>
          <p:nvPr/>
        </p:nvSpPr>
        <p:spPr>
          <a:xfrm>
            <a:off x="1407349" y="4962162"/>
            <a:ext cx="4298125" cy="421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dirty="0">
                <a:solidFill>
                  <a:schemeClr val="bg1"/>
                </a:solidFill>
                <a:latin typeface="Montserrat SemiBold" panose="00000700000000000000" pitchFamily="50" charset="0"/>
              </a:rPr>
              <a:t>https://kip-kuliah.kemeag.go.id</a:t>
            </a:r>
            <a:endParaRPr lang="en-US" sz="1600" spc="-150" dirty="0">
              <a:solidFill>
                <a:schemeClr val="bg1"/>
              </a:solidFill>
              <a:latin typeface="Montserrat SemiBold" panose="00000700000000000000" pitchFamily="50" charset="0"/>
              <a:ea typeface="Centra No1" pitchFamily="50" charset="0"/>
            </a:endParaRPr>
          </a:p>
        </p:txBody>
      </p:sp>
      <p:pic>
        <p:nvPicPr>
          <p:cNvPr id="2" name="Picture 1">
            <a:extLst>
              <a:ext uri="{FF2B5EF4-FFF2-40B4-BE49-F238E27FC236}">
                <a16:creationId xmlns:a16="http://schemas.microsoft.com/office/drawing/2014/main" id="{E99312B0-D9BE-03DC-5E28-FF13F1185A43}"/>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5493" y="967705"/>
            <a:ext cx="12166507" cy="8111005"/>
          </a:xfrm>
          <a:prstGeom prst="rect">
            <a:avLst/>
          </a:prstGeom>
        </p:spPr>
      </p:pic>
      <p:sp>
        <p:nvSpPr>
          <p:cNvPr id="11" name="Title 1">
            <a:extLst>
              <a:ext uri="{FF2B5EF4-FFF2-40B4-BE49-F238E27FC236}">
                <a16:creationId xmlns:a16="http://schemas.microsoft.com/office/drawing/2014/main" id="{2A7AAC97-C283-E643-F3AC-872EE9023D45}"/>
              </a:ext>
            </a:extLst>
          </p:cNvPr>
          <p:cNvSpPr txBox="1">
            <a:spLocks/>
          </p:cNvSpPr>
          <p:nvPr/>
        </p:nvSpPr>
        <p:spPr>
          <a:xfrm>
            <a:off x="684910" y="968186"/>
            <a:ext cx="2877457" cy="1181438"/>
          </a:xfrm>
          <a:prstGeom prst="rect">
            <a:avLst/>
          </a:prstGeom>
          <a:solidFill>
            <a:schemeClr val="accent5">
              <a:lumMod val="20000"/>
              <a:lumOff val="80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600" b="1" dirty="0" err="1">
                <a:solidFill>
                  <a:srgbClr val="005E9E"/>
                </a:solidFill>
                <a:latin typeface="Proxima Nova Rg" panose="02000506030000020004" pitchFamily="50" charset="0"/>
                <a:cs typeface="Poppins" panose="00000500000000000000" pitchFamily="2" charset="0"/>
              </a:rPr>
              <a:t>Maksimal</a:t>
            </a:r>
            <a:r>
              <a:rPr lang="en-US" sz="1600" b="1" dirty="0">
                <a:solidFill>
                  <a:srgbClr val="005E9E"/>
                </a:solidFill>
                <a:latin typeface="Proxima Nova Rg" panose="02000506030000020004" pitchFamily="50" charset="0"/>
                <a:cs typeface="Poppins" panose="00000500000000000000" pitchFamily="2" charset="0"/>
              </a:rPr>
              <a:t> 50% </a:t>
            </a:r>
            <a:r>
              <a:rPr lang="en-US" sz="1600" b="1" dirty="0" err="1">
                <a:solidFill>
                  <a:srgbClr val="005E9E"/>
                </a:solidFill>
                <a:latin typeface="Proxima Nova Rg" panose="02000506030000020004" pitchFamily="50" charset="0"/>
                <a:cs typeface="Poppins" panose="00000500000000000000" pitchFamily="2" charset="0"/>
              </a:rPr>
              <a:t>komponen</a:t>
            </a:r>
            <a:r>
              <a:rPr lang="en-US" sz="1600" b="1" dirty="0">
                <a:solidFill>
                  <a:srgbClr val="005E9E"/>
                </a:solidFill>
                <a:latin typeface="Proxima Nova Rg" panose="02000506030000020004" pitchFamily="50" charset="0"/>
                <a:cs typeface="Poppins" panose="00000500000000000000" pitchFamily="2" charset="0"/>
              </a:rPr>
              <a:t> </a:t>
            </a:r>
            <a:r>
              <a:rPr lang="en-US" sz="1600" b="1" dirty="0" err="1">
                <a:solidFill>
                  <a:srgbClr val="005E9E"/>
                </a:solidFill>
                <a:latin typeface="Proxima Nova Rg" panose="02000506030000020004" pitchFamily="50" charset="0"/>
                <a:cs typeface="Poppins" panose="00000500000000000000" pitchFamily="2" charset="0"/>
              </a:rPr>
              <a:t>penggali</a:t>
            </a:r>
            <a:r>
              <a:rPr lang="en-US" sz="1600" b="1" dirty="0">
                <a:solidFill>
                  <a:srgbClr val="005E9E"/>
                </a:solidFill>
                <a:latin typeface="Proxima Nova Rg" panose="02000506030000020004" pitchFamily="50" charset="0"/>
                <a:cs typeface="Poppins" panose="00000500000000000000" pitchFamily="2" charset="0"/>
              </a:rPr>
              <a:t> </a:t>
            </a:r>
            <a:r>
              <a:rPr lang="en-US" sz="1600" b="1" dirty="0" err="1">
                <a:solidFill>
                  <a:srgbClr val="005E9E"/>
                </a:solidFill>
                <a:latin typeface="Proxima Nova Rg" panose="02000506030000020004" pitchFamily="50" charset="0"/>
                <a:cs typeface="Poppins" panose="00000500000000000000" pitchFamily="2" charset="0"/>
              </a:rPr>
              <a:t>minat</a:t>
            </a:r>
            <a:r>
              <a:rPr lang="en-US" sz="1600" b="1" dirty="0">
                <a:solidFill>
                  <a:srgbClr val="005E9E"/>
                </a:solidFill>
                <a:latin typeface="Proxima Nova Rg" panose="02000506030000020004" pitchFamily="50" charset="0"/>
                <a:cs typeface="Poppins" panose="00000500000000000000" pitchFamily="2" charset="0"/>
              </a:rPr>
              <a:t> &amp; </a:t>
            </a:r>
            <a:r>
              <a:rPr lang="en-US" sz="1600" b="1" dirty="0" err="1">
                <a:solidFill>
                  <a:srgbClr val="005E9E"/>
                </a:solidFill>
                <a:latin typeface="Proxima Nova Rg" panose="02000506030000020004" pitchFamily="50" charset="0"/>
                <a:cs typeface="Poppins" panose="00000500000000000000" pitchFamily="2" charset="0"/>
              </a:rPr>
              <a:t>bakat</a:t>
            </a:r>
            <a:endParaRPr lang="en-US" sz="1600" b="1" dirty="0">
              <a:solidFill>
                <a:srgbClr val="FFC93C"/>
              </a:solidFill>
              <a:latin typeface="Proxima Nova Rg" panose="02000506030000020004" pitchFamily="50" charset="0"/>
              <a:cs typeface="Poppins" panose="00000500000000000000" pitchFamily="2" charset="0"/>
            </a:endParaRPr>
          </a:p>
        </p:txBody>
      </p:sp>
      <p:sp>
        <p:nvSpPr>
          <p:cNvPr id="12" name="Title 1">
            <a:extLst>
              <a:ext uri="{FF2B5EF4-FFF2-40B4-BE49-F238E27FC236}">
                <a16:creationId xmlns:a16="http://schemas.microsoft.com/office/drawing/2014/main" id="{74FC7CDF-F457-AE2D-99E7-2C19F311339B}"/>
              </a:ext>
            </a:extLst>
          </p:cNvPr>
          <p:cNvSpPr txBox="1">
            <a:spLocks/>
          </p:cNvSpPr>
          <p:nvPr/>
        </p:nvSpPr>
        <p:spPr>
          <a:xfrm>
            <a:off x="684910" y="2477413"/>
            <a:ext cx="2877457" cy="3357823"/>
          </a:xfrm>
          <a:prstGeom prst="rect">
            <a:avLst/>
          </a:prstGeom>
          <a:solidFill>
            <a:srgbClr val="E2BC22"/>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mj-lt"/>
              <a:buAutoNum type="alphaUcPeriod"/>
            </a:pPr>
            <a:r>
              <a:rPr lang="en-US" sz="1600" b="1" dirty="0">
                <a:solidFill>
                  <a:srgbClr val="236093"/>
                </a:solidFill>
                <a:latin typeface="Proxima Nova Rg" panose="02000506030000020004" pitchFamily="50" charset="0"/>
                <a:cs typeface="Poppins" panose="00000500000000000000" pitchFamily="2" charset="0"/>
              </a:rPr>
              <a:t>Nilai </a:t>
            </a:r>
            <a:r>
              <a:rPr lang="en-US" sz="1600" b="1" dirty="0" err="1">
                <a:solidFill>
                  <a:srgbClr val="236093"/>
                </a:solidFill>
                <a:latin typeface="Proxima Nova Rg" panose="02000506030000020004" pitchFamily="50" charset="0"/>
                <a:cs typeface="Poppins" panose="00000500000000000000" pitchFamily="2" charset="0"/>
              </a:rPr>
              <a:t>rapor</a:t>
            </a:r>
            <a:r>
              <a:rPr lang="en-US" sz="1600" b="1" dirty="0">
                <a:solidFill>
                  <a:srgbClr val="236093"/>
                </a:solidFill>
                <a:latin typeface="Proxima Nova Rg" panose="02000506030000020004" pitchFamily="50" charset="0"/>
                <a:cs typeface="Poppins" panose="00000500000000000000" pitchFamily="2" charset="0"/>
              </a:rPr>
              <a:t> </a:t>
            </a:r>
            <a:r>
              <a:rPr lang="en-US" sz="1600" b="1" dirty="0" err="1">
                <a:solidFill>
                  <a:srgbClr val="236093"/>
                </a:solidFill>
                <a:latin typeface="Proxima Nova Rg" panose="02000506030000020004" pitchFamily="50" charset="0"/>
                <a:cs typeface="Poppins" panose="00000500000000000000" pitchFamily="2" charset="0"/>
              </a:rPr>
              <a:t>dari</a:t>
            </a:r>
            <a:r>
              <a:rPr lang="en-US" sz="1600" b="1" dirty="0">
                <a:solidFill>
                  <a:srgbClr val="236093"/>
                </a:solidFill>
                <a:latin typeface="Proxima Nova Rg" panose="02000506030000020004" pitchFamily="50" charset="0"/>
                <a:cs typeface="Poppins" panose="00000500000000000000" pitchFamily="2" charset="0"/>
              </a:rPr>
              <a:t> </a:t>
            </a:r>
            <a:r>
              <a:rPr lang="en-US" sz="1600" b="1" dirty="0" err="1">
                <a:solidFill>
                  <a:srgbClr val="236093"/>
                </a:solidFill>
                <a:latin typeface="Proxima Nova Rg" panose="02000506030000020004" pitchFamily="50" charset="0"/>
                <a:cs typeface="Poppins" panose="00000500000000000000" pitchFamily="2" charset="0"/>
              </a:rPr>
              <a:t>maksimal</a:t>
            </a:r>
            <a:r>
              <a:rPr lang="en-US" sz="1600" b="1" dirty="0">
                <a:solidFill>
                  <a:srgbClr val="236093"/>
                </a:solidFill>
                <a:latin typeface="Proxima Nova Rg" panose="02000506030000020004" pitchFamily="50" charset="0"/>
                <a:cs typeface="Poppins" panose="00000500000000000000" pitchFamily="2" charset="0"/>
              </a:rPr>
              <a:t> 2 </a:t>
            </a:r>
            <a:r>
              <a:rPr lang="en-US" sz="1600" b="1" dirty="0" err="1">
                <a:solidFill>
                  <a:srgbClr val="236093"/>
                </a:solidFill>
                <a:latin typeface="Proxima Nova Rg" panose="02000506030000020004" pitchFamily="50" charset="0"/>
                <a:cs typeface="Poppins" panose="00000500000000000000" pitchFamily="2" charset="0"/>
              </a:rPr>
              <a:t>mata</a:t>
            </a:r>
            <a:r>
              <a:rPr lang="en-US" sz="1600" b="1" dirty="0">
                <a:solidFill>
                  <a:srgbClr val="236093"/>
                </a:solidFill>
                <a:latin typeface="Proxima Nova Rg" panose="02000506030000020004" pitchFamily="50" charset="0"/>
                <a:cs typeface="Poppins" panose="00000500000000000000" pitchFamily="2" charset="0"/>
              </a:rPr>
              <a:t> </a:t>
            </a:r>
            <a:r>
              <a:rPr lang="en-US" sz="1600" b="1" dirty="0" err="1">
                <a:solidFill>
                  <a:srgbClr val="236093"/>
                </a:solidFill>
                <a:latin typeface="Proxima Nova Rg" panose="02000506030000020004" pitchFamily="50" charset="0"/>
                <a:cs typeface="Poppins" panose="00000500000000000000" pitchFamily="2" charset="0"/>
              </a:rPr>
              <a:t>pelajaran</a:t>
            </a:r>
            <a:r>
              <a:rPr lang="en-US" sz="1600" b="1" dirty="0">
                <a:solidFill>
                  <a:srgbClr val="236093"/>
                </a:solidFill>
                <a:latin typeface="Proxima Nova Rg" panose="02000506030000020004" pitchFamily="50" charset="0"/>
                <a:cs typeface="Poppins" panose="00000500000000000000" pitchFamily="2" charset="0"/>
              </a:rPr>
              <a:t> </a:t>
            </a:r>
            <a:r>
              <a:rPr lang="en-US" sz="1600" b="1" dirty="0" err="1">
                <a:solidFill>
                  <a:srgbClr val="236093"/>
                </a:solidFill>
                <a:latin typeface="Proxima Nova Rg" panose="02000506030000020004" pitchFamily="50" charset="0"/>
                <a:cs typeface="Poppins" panose="00000500000000000000" pitchFamily="2" charset="0"/>
              </a:rPr>
              <a:t>pendukung</a:t>
            </a:r>
            <a:r>
              <a:rPr lang="en-US" sz="1600" b="1" dirty="0">
                <a:solidFill>
                  <a:srgbClr val="236093"/>
                </a:solidFill>
                <a:latin typeface="Proxima Nova Rg" panose="02000506030000020004" pitchFamily="50" charset="0"/>
                <a:cs typeface="Poppins" panose="00000500000000000000" pitchFamily="2" charset="0"/>
              </a:rPr>
              <a:t>**</a:t>
            </a:r>
          </a:p>
          <a:p>
            <a:pPr indent="338138">
              <a:lnSpc>
                <a:spcPct val="100000"/>
              </a:lnSpc>
            </a:pPr>
            <a:r>
              <a:rPr lang="en-US" sz="1600" dirty="0">
                <a:solidFill>
                  <a:srgbClr val="236093"/>
                </a:solidFill>
                <a:latin typeface="Proxima Nova Rg" panose="02000506030000020004" pitchFamily="50" charset="0"/>
                <a:cs typeface="Poppins" panose="00000500000000000000" pitchFamily="2" charset="0"/>
              </a:rPr>
              <a:t>dan/</a:t>
            </a:r>
            <a:r>
              <a:rPr lang="en-US" sz="1600" dirty="0" err="1">
                <a:solidFill>
                  <a:srgbClr val="236093"/>
                </a:solidFill>
                <a:latin typeface="Proxima Nova Rg" panose="02000506030000020004" pitchFamily="50" charset="0"/>
                <a:cs typeface="Poppins" panose="00000500000000000000" pitchFamily="2" charset="0"/>
              </a:rPr>
              <a:t>atau</a:t>
            </a:r>
            <a:endParaRPr lang="en-US" sz="1600" dirty="0">
              <a:solidFill>
                <a:srgbClr val="236093"/>
              </a:solidFill>
              <a:latin typeface="Proxima Nova Rg" panose="02000506030000020004" pitchFamily="50" charset="0"/>
              <a:cs typeface="Poppins" panose="00000500000000000000" pitchFamily="2" charset="0"/>
            </a:endParaRPr>
          </a:p>
          <a:p>
            <a:pPr>
              <a:lnSpc>
                <a:spcPct val="100000"/>
              </a:lnSpc>
            </a:pPr>
            <a:endParaRPr lang="en-US" sz="1600" dirty="0">
              <a:solidFill>
                <a:srgbClr val="236093"/>
              </a:solidFill>
              <a:latin typeface="Proxima Nova Rg" panose="02000506030000020004" pitchFamily="50" charset="0"/>
              <a:cs typeface="Poppins" panose="00000500000000000000" pitchFamily="2" charset="0"/>
            </a:endParaRPr>
          </a:p>
          <a:p>
            <a:pPr marL="342900" indent="-342900">
              <a:lnSpc>
                <a:spcPct val="100000"/>
              </a:lnSpc>
              <a:buFont typeface="+mj-lt"/>
              <a:buAutoNum type="alphaUcPeriod" startAt="2"/>
            </a:pPr>
            <a:r>
              <a:rPr lang="en-US" sz="1600" b="1" dirty="0" err="1">
                <a:solidFill>
                  <a:srgbClr val="236093"/>
                </a:solidFill>
                <a:latin typeface="Proxima Nova Rg" panose="02000506030000020004" pitchFamily="50" charset="0"/>
                <a:cs typeface="Poppins" panose="00000500000000000000" pitchFamily="2" charset="0"/>
              </a:rPr>
              <a:t>Prestasi</a:t>
            </a:r>
            <a:endParaRPr lang="en-US" sz="1600" b="1" dirty="0">
              <a:solidFill>
                <a:srgbClr val="236093"/>
              </a:solidFill>
              <a:latin typeface="Proxima Nova Rg" panose="02000506030000020004" pitchFamily="50" charset="0"/>
              <a:cs typeface="Poppins" panose="00000500000000000000" pitchFamily="2" charset="0"/>
            </a:endParaRPr>
          </a:p>
          <a:p>
            <a:pPr indent="338138">
              <a:lnSpc>
                <a:spcPct val="100000"/>
              </a:lnSpc>
            </a:pPr>
            <a:r>
              <a:rPr lang="en-US" sz="1600" dirty="0">
                <a:solidFill>
                  <a:srgbClr val="236093"/>
                </a:solidFill>
                <a:latin typeface="Proxima Nova Rg" panose="02000506030000020004" pitchFamily="50" charset="0"/>
                <a:cs typeface="Poppins" panose="00000500000000000000" pitchFamily="2" charset="0"/>
              </a:rPr>
              <a:t>dan/</a:t>
            </a:r>
            <a:r>
              <a:rPr lang="en-US" sz="1600" dirty="0" err="1">
                <a:solidFill>
                  <a:srgbClr val="236093"/>
                </a:solidFill>
                <a:latin typeface="Proxima Nova Rg" panose="02000506030000020004" pitchFamily="50" charset="0"/>
                <a:cs typeface="Poppins" panose="00000500000000000000" pitchFamily="2" charset="0"/>
              </a:rPr>
              <a:t>atau</a:t>
            </a:r>
            <a:endParaRPr lang="en-US" sz="1600" dirty="0">
              <a:solidFill>
                <a:srgbClr val="236093"/>
              </a:solidFill>
              <a:latin typeface="Proxima Nova Rg" panose="02000506030000020004" pitchFamily="50" charset="0"/>
              <a:cs typeface="Poppins" panose="00000500000000000000" pitchFamily="2" charset="0"/>
            </a:endParaRPr>
          </a:p>
          <a:p>
            <a:pPr>
              <a:lnSpc>
                <a:spcPct val="100000"/>
              </a:lnSpc>
            </a:pPr>
            <a:endParaRPr lang="en-US" sz="1600" dirty="0">
              <a:solidFill>
                <a:srgbClr val="236093"/>
              </a:solidFill>
              <a:latin typeface="Proxima Nova Rg" panose="02000506030000020004" pitchFamily="50" charset="0"/>
              <a:cs typeface="Poppins" panose="00000500000000000000" pitchFamily="2" charset="0"/>
            </a:endParaRPr>
          </a:p>
          <a:p>
            <a:pPr marL="342900" indent="-342900">
              <a:lnSpc>
                <a:spcPct val="100000"/>
              </a:lnSpc>
              <a:buFont typeface="+mj-lt"/>
              <a:buAutoNum type="alphaUcPeriod" startAt="3"/>
            </a:pPr>
            <a:r>
              <a:rPr lang="en-US" sz="1600" b="1" dirty="0" err="1">
                <a:solidFill>
                  <a:srgbClr val="236093"/>
                </a:solidFill>
                <a:latin typeface="Proxima Nova Rg" panose="02000506030000020004" pitchFamily="50" charset="0"/>
                <a:cs typeface="Poppins" panose="00000500000000000000" pitchFamily="2" charset="0"/>
              </a:rPr>
              <a:t>Portofolio</a:t>
            </a:r>
            <a:r>
              <a:rPr lang="en-US" sz="1600" dirty="0">
                <a:solidFill>
                  <a:srgbClr val="236093"/>
                </a:solidFill>
                <a:latin typeface="Proxima Nova Rg" panose="02000506030000020004" pitchFamily="50" charset="0"/>
                <a:cs typeface="Poppins" panose="00000500000000000000" pitchFamily="2" charset="0"/>
              </a:rPr>
              <a:t> (</a:t>
            </a:r>
            <a:r>
              <a:rPr lang="en-US" sz="1600" dirty="0" err="1">
                <a:solidFill>
                  <a:srgbClr val="236093"/>
                </a:solidFill>
                <a:latin typeface="Proxima Nova Rg" panose="02000506030000020004" pitchFamily="50" charset="0"/>
                <a:cs typeface="Poppins" panose="00000500000000000000" pitchFamily="2" charset="0"/>
              </a:rPr>
              <a:t>untuk</a:t>
            </a:r>
            <a:r>
              <a:rPr lang="en-US" sz="1600" dirty="0">
                <a:solidFill>
                  <a:srgbClr val="236093"/>
                </a:solidFill>
                <a:latin typeface="Proxima Nova Rg" panose="02000506030000020004" pitchFamily="50" charset="0"/>
                <a:cs typeface="Poppins" panose="00000500000000000000" pitchFamily="2" charset="0"/>
              </a:rPr>
              <a:t> program </a:t>
            </a:r>
            <a:r>
              <a:rPr lang="en-US" sz="1600" dirty="0" err="1">
                <a:solidFill>
                  <a:srgbClr val="236093"/>
                </a:solidFill>
                <a:latin typeface="Proxima Nova Rg" panose="02000506030000020004" pitchFamily="50" charset="0"/>
                <a:cs typeface="Poppins" panose="00000500000000000000" pitchFamily="2" charset="0"/>
              </a:rPr>
              <a:t>studi</a:t>
            </a:r>
            <a:r>
              <a:rPr lang="en-US" sz="1600" dirty="0">
                <a:solidFill>
                  <a:srgbClr val="236093"/>
                </a:solidFill>
                <a:latin typeface="Proxima Nova Rg" panose="02000506030000020004" pitchFamily="50" charset="0"/>
                <a:cs typeface="Poppins" panose="00000500000000000000" pitchFamily="2" charset="0"/>
              </a:rPr>
              <a:t> </a:t>
            </a:r>
            <a:r>
              <a:rPr lang="en-US" sz="1600" dirty="0" err="1">
                <a:solidFill>
                  <a:srgbClr val="236093"/>
                </a:solidFill>
                <a:latin typeface="Proxima Nova Rg" panose="02000506030000020004" pitchFamily="50" charset="0"/>
                <a:cs typeface="Poppins" panose="00000500000000000000" pitchFamily="2" charset="0"/>
              </a:rPr>
              <a:t>seni</a:t>
            </a:r>
            <a:r>
              <a:rPr lang="en-US" sz="1600" dirty="0">
                <a:solidFill>
                  <a:srgbClr val="236093"/>
                </a:solidFill>
                <a:latin typeface="Proxima Nova Rg" panose="02000506030000020004" pitchFamily="50" charset="0"/>
                <a:cs typeface="Poppins" panose="00000500000000000000" pitchFamily="2" charset="0"/>
              </a:rPr>
              <a:t> dan </a:t>
            </a:r>
            <a:r>
              <a:rPr lang="en-US" sz="1600" dirty="0" err="1">
                <a:solidFill>
                  <a:srgbClr val="236093"/>
                </a:solidFill>
                <a:latin typeface="Proxima Nova Rg" panose="02000506030000020004" pitchFamily="50" charset="0"/>
                <a:cs typeface="Poppins" panose="00000500000000000000" pitchFamily="2" charset="0"/>
              </a:rPr>
              <a:t>olahraga</a:t>
            </a:r>
            <a:r>
              <a:rPr lang="en-US" sz="1600" dirty="0">
                <a:solidFill>
                  <a:srgbClr val="236093"/>
                </a:solidFill>
                <a:latin typeface="Proxima Nova Rg" panose="02000506030000020004" pitchFamily="50" charset="0"/>
                <a:cs typeface="Poppins" panose="00000500000000000000" pitchFamily="2" charset="0"/>
              </a:rPr>
              <a:t>)</a:t>
            </a:r>
          </a:p>
        </p:txBody>
      </p:sp>
      <p:sp>
        <p:nvSpPr>
          <p:cNvPr id="13" name="Title 1">
            <a:extLst>
              <a:ext uri="{FF2B5EF4-FFF2-40B4-BE49-F238E27FC236}">
                <a16:creationId xmlns:a16="http://schemas.microsoft.com/office/drawing/2014/main" id="{6095A968-C9A9-04C4-86F6-9BD472BF7B14}"/>
              </a:ext>
            </a:extLst>
          </p:cNvPr>
          <p:cNvSpPr txBox="1">
            <a:spLocks/>
          </p:cNvSpPr>
          <p:nvPr/>
        </p:nvSpPr>
        <p:spPr>
          <a:xfrm>
            <a:off x="5916706" y="3030687"/>
            <a:ext cx="5250846" cy="337819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D IV Desain Grafis</a:t>
            </a:r>
          </a:p>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D IV Kepelatihan Olahraga</a:t>
            </a:r>
          </a:p>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S1 Desain Komunikasi Visual</a:t>
            </a:r>
          </a:p>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S1 Ilmu Keolahragaan</a:t>
            </a:r>
          </a:p>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S1 Pend. Jasmani, Kesehatan, dan Rekreasi</a:t>
            </a:r>
          </a:p>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S1 Pendidikan Kepelatihan Olahraga</a:t>
            </a:r>
          </a:p>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S1 Pendidikan Seni Drama, Tari, dan Musik</a:t>
            </a:r>
          </a:p>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S1 Pendidikan Seni Rupa</a:t>
            </a:r>
          </a:p>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S1 Seni Musik</a:t>
            </a:r>
          </a:p>
          <a:p>
            <a:pPr marL="285750" indent="-285750">
              <a:lnSpc>
                <a:spcPct val="150000"/>
              </a:lnSpc>
              <a:buFont typeface="Proxima Nova Rg" panose="02000506030000020004" pitchFamily="50" charset="0"/>
              <a:buChar char="→"/>
            </a:pPr>
            <a:r>
              <a:rPr lang="id-ID" sz="1400" dirty="0">
                <a:solidFill>
                  <a:srgbClr val="3B4D96"/>
                </a:solidFill>
                <a:latin typeface="Proxima Nova Rg" panose="02000506030000020004" pitchFamily="50" charset="0"/>
                <a:cs typeface="Poppins" panose="00000500000000000000" pitchFamily="2" charset="0"/>
              </a:rPr>
              <a:t>S1 Seni Rupa Murni</a:t>
            </a:r>
          </a:p>
        </p:txBody>
      </p:sp>
      <p:sp>
        <p:nvSpPr>
          <p:cNvPr id="16" name="TextBox 15">
            <a:extLst>
              <a:ext uri="{FF2B5EF4-FFF2-40B4-BE49-F238E27FC236}">
                <a16:creationId xmlns:a16="http://schemas.microsoft.com/office/drawing/2014/main" id="{F18733FE-1CD9-5B3C-7015-2846367DB8E7}"/>
              </a:ext>
            </a:extLst>
          </p:cNvPr>
          <p:cNvSpPr txBox="1"/>
          <p:nvPr/>
        </p:nvSpPr>
        <p:spPr>
          <a:xfrm>
            <a:off x="5916706" y="618559"/>
            <a:ext cx="6096000" cy="307777"/>
          </a:xfrm>
          <a:prstGeom prst="rect">
            <a:avLst/>
          </a:prstGeom>
          <a:noFill/>
        </p:spPr>
        <p:txBody>
          <a:bodyPr wrap="square">
            <a:spAutoFit/>
          </a:bodyPr>
          <a:lstStyle/>
          <a:p>
            <a:pPr>
              <a:lnSpc>
                <a:spcPct val="100000"/>
              </a:lnSpc>
            </a:pPr>
            <a:r>
              <a:rPr lang="en-US" sz="1400" dirty="0" err="1">
                <a:solidFill>
                  <a:schemeClr val="tx1">
                    <a:lumMod val="75000"/>
                    <a:lumOff val="25000"/>
                  </a:schemeClr>
                </a:solidFill>
                <a:latin typeface="Proxima Nova Rg" panose="02000506030000020004" pitchFamily="50" charset="0"/>
                <a:cs typeface="Poppins" panose="00000500000000000000" pitchFamily="2" charset="0"/>
              </a:rPr>
              <a:t>Ditentukan</a:t>
            </a:r>
            <a:r>
              <a:rPr lang="en-US" sz="1400" dirty="0">
                <a:solidFill>
                  <a:schemeClr val="tx1">
                    <a:lumMod val="75000"/>
                    <a:lumOff val="25000"/>
                  </a:schemeClr>
                </a:solidFill>
                <a:latin typeface="Proxima Nova Rg" panose="02000506030000020004" pitchFamily="50" charset="0"/>
                <a:cs typeface="Poppins" panose="00000500000000000000" pitchFamily="2" charset="0"/>
              </a:rPr>
              <a:t> oleh PT </a:t>
            </a:r>
            <a:r>
              <a:rPr lang="en-US" sz="1400" dirty="0" err="1">
                <a:solidFill>
                  <a:schemeClr val="tx1">
                    <a:lumMod val="75000"/>
                    <a:lumOff val="25000"/>
                  </a:schemeClr>
                </a:solidFill>
                <a:latin typeface="Proxima Nova Rg" panose="02000506030000020004" pitchFamily="50" charset="0"/>
                <a:cs typeface="Poppins" panose="00000500000000000000" pitchFamily="2" charset="0"/>
              </a:rPr>
              <a:t>berdasarkan</a:t>
            </a:r>
            <a:r>
              <a:rPr lang="en-US" sz="1400" dirty="0">
                <a:solidFill>
                  <a:schemeClr val="tx1">
                    <a:lumMod val="75000"/>
                    <a:lumOff val="25000"/>
                  </a:schemeClr>
                </a:solidFill>
                <a:latin typeface="Proxima Nova Rg" panose="02000506030000020004" pitchFamily="50" charset="0"/>
                <a:cs typeface="Poppins" panose="00000500000000000000" pitchFamily="2" charset="0"/>
              </a:rPr>
              <a:t> </a:t>
            </a:r>
            <a:r>
              <a:rPr lang="en-US" sz="1400" dirty="0" err="1">
                <a:solidFill>
                  <a:schemeClr val="tx1">
                    <a:lumMod val="75000"/>
                    <a:lumOff val="25000"/>
                  </a:schemeClr>
                </a:solidFill>
                <a:latin typeface="Proxima Nova Rg" panose="02000506030000020004" pitchFamily="50" charset="0"/>
                <a:cs typeface="Poppins" panose="00000500000000000000" pitchFamily="2" charset="0"/>
              </a:rPr>
              <a:t>peraturan</a:t>
            </a:r>
            <a:r>
              <a:rPr lang="en-US" sz="1400" dirty="0">
                <a:solidFill>
                  <a:schemeClr val="tx1">
                    <a:lumMod val="75000"/>
                    <a:lumOff val="25000"/>
                  </a:schemeClr>
                </a:solidFill>
                <a:latin typeface="Proxima Nova Rg" panose="02000506030000020004" pitchFamily="50" charset="0"/>
                <a:cs typeface="Poppins" panose="00000500000000000000" pitchFamily="2" charset="0"/>
              </a:rPr>
              <a:t> Menteri</a:t>
            </a:r>
          </a:p>
        </p:txBody>
      </p:sp>
      <p:cxnSp>
        <p:nvCxnSpPr>
          <p:cNvPr id="18" name="Connector: Elbow 17">
            <a:extLst>
              <a:ext uri="{FF2B5EF4-FFF2-40B4-BE49-F238E27FC236}">
                <a16:creationId xmlns:a16="http://schemas.microsoft.com/office/drawing/2014/main" id="{2842D6E4-D0C0-4769-04F3-5EAD5D4C35D3}"/>
              </a:ext>
            </a:extLst>
          </p:cNvPr>
          <p:cNvCxnSpPr>
            <a:cxnSpLocks/>
            <a:endCxn id="16" idx="1"/>
          </p:cNvCxnSpPr>
          <p:nvPr/>
        </p:nvCxnSpPr>
        <p:spPr>
          <a:xfrm flipV="1">
            <a:off x="3562367" y="772448"/>
            <a:ext cx="2354339" cy="2258239"/>
          </a:xfrm>
          <a:prstGeom prst="bentConnector3">
            <a:avLst>
              <a:gd name="adj1" fmla="val 29438"/>
            </a:avLst>
          </a:prstGeom>
          <a:ln w="38100">
            <a:solidFill>
              <a:srgbClr val="FFC93C"/>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2936910-C68A-B320-6EEC-C50E6C7DBCF6}"/>
              </a:ext>
            </a:extLst>
          </p:cNvPr>
          <p:cNvCxnSpPr>
            <a:cxnSpLocks/>
          </p:cNvCxnSpPr>
          <p:nvPr/>
        </p:nvCxnSpPr>
        <p:spPr>
          <a:xfrm flipV="1">
            <a:off x="3504308" y="2074907"/>
            <a:ext cx="2354339" cy="2258239"/>
          </a:xfrm>
          <a:prstGeom prst="bentConnector3">
            <a:avLst>
              <a:gd name="adj1" fmla="val 48477"/>
            </a:avLst>
          </a:prstGeom>
          <a:ln w="38100">
            <a:solidFill>
              <a:srgbClr val="FFC93C"/>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A46C930-338A-E36D-A0BD-F21F831B8CE6}"/>
              </a:ext>
            </a:extLst>
          </p:cNvPr>
          <p:cNvCxnSpPr>
            <a:cxnSpLocks/>
            <a:endCxn id="13" idx="1"/>
          </p:cNvCxnSpPr>
          <p:nvPr/>
        </p:nvCxnSpPr>
        <p:spPr>
          <a:xfrm flipV="1">
            <a:off x="3562366" y="4719786"/>
            <a:ext cx="2354340" cy="301490"/>
          </a:xfrm>
          <a:prstGeom prst="bentConnector3">
            <a:avLst>
              <a:gd name="adj1" fmla="val 64469"/>
            </a:avLst>
          </a:prstGeom>
          <a:ln w="38100">
            <a:solidFill>
              <a:srgbClr val="FFC93C"/>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8488818-7B81-926D-C1FB-AD2CEBD6D6E7}"/>
              </a:ext>
            </a:extLst>
          </p:cNvPr>
          <p:cNvCxnSpPr/>
          <p:nvPr/>
        </p:nvCxnSpPr>
        <p:spPr>
          <a:xfrm>
            <a:off x="5916706" y="2904265"/>
            <a:ext cx="5250846" cy="0"/>
          </a:xfrm>
          <a:prstGeom prst="line">
            <a:avLst/>
          </a:prstGeom>
          <a:ln w="19050">
            <a:solidFill>
              <a:srgbClr val="23609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28C9CF-EA17-9A06-FC06-CFC39C92882D}"/>
              </a:ext>
            </a:extLst>
          </p:cNvPr>
          <p:cNvCxnSpPr/>
          <p:nvPr/>
        </p:nvCxnSpPr>
        <p:spPr>
          <a:xfrm>
            <a:off x="5916706" y="1139134"/>
            <a:ext cx="5250846" cy="0"/>
          </a:xfrm>
          <a:prstGeom prst="line">
            <a:avLst/>
          </a:prstGeom>
          <a:ln w="19050">
            <a:solidFill>
              <a:srgbClr val="236093"/>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B244838F-673A-3861-F208-BDFCE1160C08}"/>
              </a:ext>
            </a:extLst>
          </p:cNvPr>
          <p:cNvSpPr txBox="1">
            <a:spLocks/>
          </p:cNvSpPr>
          <p:nvPr/>
        </p:nvSpPr>
        <p:spPr>
          <a:xfrm>
            <a:off x="5974765" y="1195481"/>
            <a:ext cx="5916706" cy="1495985"/>
          </a:xfrm>
          <a:prstGeom prst="rect">
            <a:avLst/>
          </a:prstGeom>
          <a:no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Proxima Nova Rg" panose="02000506030000020004" pitchFamily="50" charset="0"/>
              <a:buChar char="→"/>
            </a:pPr>
            <a:r>
              <a:rPr lang="en-US" sz="1400" b="1" dirty="0" err="1">
                <a:solidFill>
                  <a:srgbClr val="0070C0"/>
                </a:solidFill>
                <a:latin typeface="Proxima Nova Rg" panose="02000506030000020004" pitchFamily="50" charset="0"/>
                <a:cs typeface="Poppins" panose="00000500000000000000" pitchFamily="2" charset="0"/>
              </a:rPr>
              <a:t>Sertifikat</a:t>
            </a:r>
            <a:r>
              <a:rPr lang="en-US" sz="1400" b="1" dirty="0">
                <a:solidFill>
                  <a:srgbClr val="0070C0"/>
                </a:solidFill>
                <a:latin typeface="Proxima Nova Rg" panose="02000506030000020004" pitchFamily="50" charset="0"/>
                <a:cs typeface="Poppins" panose="00000500000000000000" pitchFamily="2" charset="0"/>
              </a:rPr>
              <a:t> &amp; </a:t>
            </a:r>
            <a:r>
              <a:rPr lang="en-US" sz="1400" b="1" dirty="0" err="1">
                <a:solidFill>
                  <a:srgbClr val="0070C0"/>
                </a:solidFill>
                <a:latin typeface="Proxima Nova Rg" panose="02000506030000020004" pitchFamily="50" charset="0"/>
                <a:cs typeface="Poppins" panose="00000500000000000000" pitchFamily="2" charset="0"/>
              </a:rPr>
              <a:t>piagam</a:t>
            </a:r>
            <a:r>
              <a:rPr lang="en-US" sz="1400" b="1" dirty="0">
                <a:solidFill>
                  <a:srgbClr val="0070C0"/>
                </a:solidFill>
                <a:latin typeface="Proxima Nova Rg" panose="02000506030000020004" pitchFamily="50" charset="0"/>
                <a:cs typeface="Poppins" panose="00000500000000000000" pitchFamily="2" charset="0"/>
              </a:rPr>
              <a:t> </a:t>
            </a:r>
            <a:r>
              <a:rPr lang="en-US" sz="1400" b="1" dirty="0" err="1">
                <a:solidFill>
                  <a:srgbClr val="0070C0"/>
                </a:solidFill>
                <a:latin typeface="Proxima Nova Rg" panose="02000506030000020004" pitchFamily="50" charset="0"/>
                <a:cs typeface="Poppins" panose="00000500000000000000" pitchFamily="2" charset="0"/>
              </a:rPr>
              <a:t>penghargaan</a:t>
            </a:r>
            <a:endParaRPr lang="en-US" sz="1400" b="1" dirty="0">
              <a:solidFill>
                <a:srgbClr val="0070C0"/>
              </a:solidFill>
              <a:latin typeface="Proxima Nova Rg" panose="02000506030000020004" pitchFamily="50" charset="0"/>
              <a:cs typeface="Poppins" panose="00000500000000000000" pitchFamily="2" charset="0"/>
            </a:endParaRPr>
          </a:p>
          <a:p>
            <a:pPr marL="342900" indent="-342900">
              <a:lnSpc>
                <a:spcPct val="150000"/>
              </a:lnSpc>
              <a:buFont typeface="Proxima Nova Rg" panose="02000506030000020004" pitchFamily="50" charset="0"/>
              <a:buChar char="→"/>
            </a:pPr>
            <a:r>
              <a:rPr lang="en-US" sz="1400" b="1" dirty="0" err="1">
                <a:solidFill>
                  <a:srgbClr val="0070C0"/>
                </a:solidFill>
                <a:latin typeface="Proxima Nova Rg" panose="02000506030000020004" pitchFamily="50" charset="0"/>
                <a:cs typeface="Poppins" panose="00000500000000000000" pitchFamily="2" charset="0"/>
              </a:rPr>
              <a:t>Tingkatan</a:t>
            </a:r>
            <a:r>
              <a:rPr lang="en-US" sz="1400" b="1" dirty="0">
                <a:solidFill>
                  <a:srgbClr val="0070C0"/>
                </a:solidFill>
                <a:latin typeface="Proxima Nova Rg" panose="02000506030000020004" pitchFamily="50" charset="0"/>
                <a:cs typeface="Poppins" panose="00000500000000000000" pitchFamily="2" charset="0"/>
              </a:rPr>
              <a:t>: </a:t>
            </a:r>
            <a:r>
              <a:rPr lang="en-US" sz="1400" b="1" dirty="0" err="1">
                <a:solidFill>
                  <a:srgbClr val="0070C0"/>
                </a:solidFill>
                <a:latin typeface="Proxima Nova Rg" panose="02000506030000020004" pitchFamily="50" charset="0"/>
                <a:cs typeface="Poppins" panose="00000500000000000000" pitchFamily="2" charset="0"/>
              </a:rPr>
              <a:t>Internasional</a:t>
            </a:r>
            <a:r>
              <a:rPr lang="en-US" sz="1400" b="1" dirty="0">
                <a:solidFill>
                  <a:srgbClr val="0070C0"/>
                </a:solidFill>
                <a:latin typeface="Proxima Nova Rg" panose="02000506030000020004" pitchFamily="50" charset="0"/>
                <a:cs typeface="Poppins" panose="00000500000000000000" pitchFamily="2" charset="0"/>
              </a:rPr>
              <a:t>, </a:t>
            </a:r>
            <a:r>
              <a:rPr lang="en-US" sz="1400" b="1" dirty="0" err="1">
                <a:solidFill>
                  <a:srgbClr val="0070C0"/>
                </a:solidFill>
                <a:latin typeface="Proxima Nova Rg" panose="02000506030000020004" pitchFamily="50" charset="0"/>
                <a:cs typeface="Poppins" panose="00000500000000000000" pitchFamily="2" charset="0"/>
              </a:rPr>
              <a:t>nasional</a:t>
            </a:r>
            <a:r>
              <a:rPr lang="en-US" sz="1400" b="1" dirty="0">
                <a:solidFill>
                  <a:srgbClr val="0070C0"/>
                </a:solidFill>
                <a:latin typeface="Proxima Nova Rg" panose="02000506030000020004" pitchFamily="50" charset="0"/>
                <a:cs typeface="Poppins" panose="00000500000000000000" pitchFamily="2" charset="0"/>
              </a:rPr>
              <a:t>, </a:t>
            </a:r>
            <a:r>
              <a:rPr lang="en-US" sz="1400" b="1" dirty="0" err="1">
                <a:solidFill>
                  <a:srgbClr val="0070C0"/>
                </a:solidFill>
                <a:latin typeface="Proxima Nova Rg" panose="02000506030000020004" pitchFamily="50" charset="0"/>
                <a:cs typeface="Poppins" panose="00000500000000000000" pitchFamily="2" charset="0"/>
              </a:rPr>
              <a:t>provinsi</a:t>
            </a:r>
            <a:r>
              <a:rPr lang="en-US" sz="1400" b="1" dirty="0">
                <a:solidFill>
                  <a:srgbClr val="0070C0"/>
                </a:solidFill>
                <a:latin typeface="Proxima Nova Rg" panose="02000506030000020004" pitchFamily="50" charset="0"/>
                <a:cs typeface="Poppins" panose="00000500000000000000" pitchFamily="2" charset="0"/>
              </a:rPr>
              <a:t>. </a:t>
            </a:r>
            <a:r>
              <a:rPr lang="en-US" sz="1400" b="1" dirty="0" err="1">
                <a:solidFill>
                  <a:srgbClr val="0070C0"/>
                </a:solidFill>
                <a:latin typeface="Proxima Nova Rg" panose="02000506030000020004" pitchFamily="50" charset="0"/>
                <a:cs typeface="Poppins" panose="00000500000000000000" pitchFamily="2" charset="0"/>
              </a:rPr>
              <a:t>kabupaten</a:t>
            </a:r>
            <a:r>
              <a:rPr lang="en-US" sz="1400" b="1" dirty="0">
                <a:solidFill>
                  <a:srgbClr val="0070C0"/>
                </a:solidFill>
                <a:latin typeface="Proxima Nova Rg" panose="02000506030000020004" pitchFamily="50" charset="0"/>
                <a:cs typeface="Poppins" panose="00000500000000000000" pitchFamily="2" charset="0"/>
              </a:rPr>
              <a:t>/</a:t>
            </a:r>
            <a:r>
              <a:rPr lang="en-US" sz="1400" b="1" dirty="0" err="1">
                <a:solidFill>
                  <a:srgbClr val="0070C0"/>
                </a:solidFill>
                <a:latin typeface="Proxima Nova Rg" panose="02000506030000020004" pitchFamily="50" charset="0"/>
                <a:cs typeface="Poppins" panose="00000500000000000000" pitchFamily="2" charset="0"/>
              </a:rPr>
              <a:t>kota</a:t>
            </a:r>
            <a:endParaRPr lang="en-US" sz="1400" b="1" dirty="0">
              <a:solidFill>
                <a:srgbClr val="0070C0"/>
              </a:solidFill>
              <a:latin typeface="Proxima Nova Rg" panose="02000506030000020004" pitchFamily="50" charset="0"/>
              <a:cs typeface="Poppins" panose="00000500000000000000" pitchFamily="2" charset="0"/>
            </a:endParaRPr>
          </a:p>
          <a:p>
            <a:pPr marL="342900" indent="-342900">
              <a:lnSpc>
                <a:spcPct val="150000"/>
              </a:lnSpc>
              <a:buFont typeface="Proxima Nova Rg" panose="02000506030000020004" pitchFamily="50" charset="0"/>
              <a:buChar char="→"/>
            </a:pPr>
            <a:r>
              <a:rPr lang="en-US" sz="1400" b="1" dirty="0">
                <a:solidFill>
                  <a:srgbClr val="0070C0"/>
                </a:solidFill>
                <a:latin typeface="Proxima Nova Rg" panose="02000506030000020004" pitchFamily="50" charset="0"/>
                <a:cs typeface="Poppins" panose="00000500000000000000" pitchFamily="2" charset="0"/>
              </a:rPr>
              <a:t>Linear </a:t>
            </a:r>
            <a:r>
              <a:rPr lang="en-US" sz="1400" b="1" dirty="0" err="1">
                <a:solidFill>
                  <a:srgbClr val="0070C0"/>
                </a:solidFill>
                <a:latin typeface="Proxima Nova Rg" panose="02000506030000020004" pitchFamily="50" charset="0"/>
                <a:cs typeface="Poppins" panose="00000500000000000000" pitchFamily="2" charset="0"/>
              </a:rPr>
              <a:t>dengan</a:t>
            </a:r>
            <a:r>
              <a:rPr lang="en-US" sz="1400" b="1" dirty="0">
                <a:solidFill>
                  <a:srgbClr val="0070C0"/>
                </a:solidFill>
                <a:latin typeface="Proxima Nova Rg" panose="02000506030000020004" pitchFamily="50" charset="0"/>
                <a:cs typeface="Poppins" panose="00000500000000000000" pitchFamily="2" charset="0"/>
              </a:rPr>
              <a:t> </a:t>
            </a:r>
            <a:r>
              <a:rPr lang="en-US" sz="1400" b="1" dirty="0" err="1">
                <a:solidFill>
                  <a:srgbClr val="0070C0"/>
                </a:solidFill>
                <a:latin typeface="Proxima Nova Rg" panose="02000506030000020004" pitchFamily="50" charset="0"/>
                <a:cs typeface="Poppins" panose="00000500000000000000" pitchFamily="2" charset="0"/>
              </a:rPr>
              <a:t>prodi</a:t>
            </a:r>
            <a:r>
              <a:rPr lang="en-US" sz="1400" b="1" dirty="0">
                <a:solidFill>
                  <a:srgbClr val="0070C0"/>
                </a:solidFill>
                <a:latin typeface="Proxima Nova Rg" panose="02000506030000020004" pitchFamily="50" charset="0"/>
                <a:cs typeface="Poppins" panose="00000500000000000000" pitchFamily="2" charset="0"/>
              </a:rPr>
              <a:t> yang </a:t>
            </a:r>
            <a:r>
              <a:rPr lang="en-US" sz="1400" b="1" dirty="0" err="1">
                <a:solidFill>
                  <a:srgbClr val="0070C0"/>
                </a:solidFill>
                <a:latin typeface="Proxima Nova Rg" panose="02000506030000020004" pitchFamily="50" charset="0"/>
                <a:cs typeface="Poppins" panose="00000500000000000000" pitchFamily="2" charset="0"/>
              </a:rPr>
              <a:t>dipilih</a:t>
            </a:r>
            <a:endParaRPr lang="en-US" sz="1400" b="1" dirty="0">
              <a:solidFill>
                <a:srgbClr val="0070C0"/>
              </a:solidFill>
              <a:latin typeface="Proxima Nova Rg" panose="02000506030000020004" pitchFamily="50" charset="0"/>
              <a:cs typeface="Poppins" panose="00000500000000000000" pitchFamily="2" charset="0"/>
            </a:endParaRPr>
          </a:p>
          <a:p>
            <a:pPr marL="342900" indent="-342900">
              <a:lnSpc>
                <a:spcPct val="150000"/>
              </a:lnSpc>
              <a:buFont typeface="Proxima Nova Rg" panose="02000506030000020004" pitchFamily="50" charset="0"/>
              <a:buChar char="→"/>
            </a:pPr>
            <a:r>
              <a:rPr lang="en-US" sz="1400" b="1" dirty="0" err="1">
                <a:solidFill>
                  <a:srgbClr val="0070C0"/>
                </a:solidFill>
                <a:latin typeface="Proxima Nova Rg" panose="02000506030000020004" pitchFamily="50" charset="0"/>
                <a:cs typeface="Poppins" panose="00000500000000000000" pitchFamily="2" charset="0"/>
              </a:rPr>
              <a:t>Hafidz</a:t>
            </a:r>
            <a:r>
              <a:rPr lang="en-US" sz="1400" b="1" dirty="0">
                <a:solidFill>
                  <a:srgbClr val="0070C0"/>
                </a:solidFill>
                <a:latin typeface="Proxima Nova Rg" panose="02000506030000020004" pitchFamily="50" charset="0"/>
                <a:cs typeface="Poppins" panose="00000500000000000000" pitchFamily="2" charset="0"/>
              </a:rPr>
              <a:t> (</a:t>
            </a:r>
            <a:r>
              <a:rPr lang="en-US" sz="1400" b="1" dirty="0" err="1">
                <a:solidFill>
                  <a:srgbClr val="0070C0"/>
                </a:solidFill>
                <a:latin typeface="Proxima Nova Rg" panose="02000506030000020004" pitchFamily="50" charset="0"/>
                <a:cs typeface="Poppins" panose="00000500000000000000" pitchFamily="2" charset="0"/>
              </a:rPr>
              <a:t>khusus</a:t>
            </a:r>
            <a:r>
              <a:rPr lang="en-US" sz="1400" b="1" dirty="0">
                <a:solidFill>
                  <a:srgbClr val="0070C0"/>
                </a:solidFill>
                <a:latin typeface="Proxima Nova Rg" panose="02000506030000020004" pitchFamily="50" charset="0"/>
                <a:cs typeface="Poppins" panose="00000500000000000000" pitchFamily="2" charset="0"/>
              </a:rPr>
              <a:t> </a:t>
            </a:r>
            <a:r>
              <a:rPr lang="en-US" sz="1400" b="1" dirty="0" err="1">
                <a:solidFill>
                  <a:srgbClr val="0070C0"/>
                </a:solidFill>
                <a:latin typeface="Proxima Nova Rg" panose="02000506030000020004" pitchFamily="50" charset="0"/>
                <a:cs typeface="Poppins" panose="00000500000000000000" pitchFamily="2" charset="0"/>
              </a:rPr>
              <a:t>Unesa</a:t>
            </a:r>
            <a:r>
              <a:rPr lang="en-US" sz="1400" b="1" dirty="0">
                <a:solidFill>
                  <a:srgbClr val="0070C0"/>
                </a:solidFill>
                <a:latin typeface="Proxima Nova Rg" panose="02000506030000020004" pitchFamily="50" charset="0"/>
                <a:cs typeface="Poppins" panose="00000500000000000000" pitchFamily="2" charset="0"/>
              </a:rPr>
              <a:t>)</a:t>
            </a:r>
          </a:p>
        </p:txBody>
      </p:sp>
    </p:spTree>
    <p:extLst>
      <p:ext uri="{BB962C8B-B14F-4D97-AF65-F5344CB8AC3E}">
        <p14:creationId xmlns:p14="http://schemas.microsoft.com/office/powerpoint/2010/main" val="1175392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F492D14-DA4E-61BA-2634-59DBA44359DD}"/>
              </a:ext>
            </a:extLst>
          </p:cNvPr>
          <p:cNvPicPr>
            <a:picLocks noChangeAspect="1"/>
          </p:cNvPicPr>
          <p:nvPr/>
        </p:nvPicPr>
        <p:blipFill>
          <a:blip r:embed="rId2"/>
          <a:stretch>
            <a:fillRect/>
          </a:stretch>
        </p:blipFill>
        <p:spPr>
          <a:xfrm>
            <a:off x="8766853" y="0"/>
            <a:ext cx="3425146" cy="6858000"/>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3085571F-2A4D-91A2-9B32-ECA4D025D74F}"/>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0" y="871268"/>
            <a:ext cx="12191999" cy="5986732"/>
          </a:xfrm>
          <a:prstGeom prst="rect">
            <a:avLst/>
          </a:prstGeom>
        </p:spPr>
      </p:pic>
      <p:graphicFrame>
        <p:nvGraphicFramePr>
          <p:cNvPr id="4" name="Table 3">
            <a:extLst>
              <a:ext uri="{FF2B5EF4-FFF2-40B4-BE49-F238E27FC236}">
                <a16:creationId xmlns:a16="http://schemas.microsoft.com/office/drawing/2014/main" id="{6E3C8A70-B34F-DF1B-CE77-95C48650CCD5}"/>
              </a:ext>
            </a:extLst>
          </p:cNvPr>
          <p:cNvGraphicFramePr>
            <a:graphicFrameLocks noGrp="1"/>
          </p:cNvGraphicFramePr>
          <p:nvPr>
            <p:extLst>
              <p:ext uri="{D42A27DB-BD31-4B8C-83A1-F6EECF244321}">
                <p14:modId xmlns:p14="http://schemas.microsoft.com/office/powerpoint/2010/main" val="3646100730"/>
              </p:ext>
            </p:extLst>
          </p:nvPr>
        </p:nvGraphicFramePr>
        <p:xfrm>
          <a:off x="810315" y="2058005"/>
          <a:ext cx="7957243" cy="2577130"/>
        </p:xfrm>
        <a:graphic>
          <a:graphicData uri="http://schemas.openxmlformats.org/drawingml/2006/table">
            <a:tbl>
              <a:tblPr>
                <a:tableStyleId>{5C22544A-7EE6-4342-B048-85BDC9FD1C3A}</a:tableStyleId>
              </a:tblPr>
              <a:tblGrid>
                <a:gridCol w="300295">
                  <a:extLst>
                    <a:ext uri="{9D8B030D-6E8A-4147-A177-3AD203B41FA5}">
                      <a16:colId xmlns:a16="http://schemas.microsoft.com/office/drawing/2014/main" val="1172153526"/>
                    </a:ext>
                  </a:extLst>
                </a:gridCol>
                <a:gridCol w="4056497">
                  <a:extLst>
                    <a:ext uri="{9D8B030D-6E8A-4147-A177-3AD203B41FA5}">
                      <a16:colId xmlns:a16="http://schemas.microsoft.com/office/drawing/2014/main" val="3616359050"/>
                    </a:ext>
                  </a:extLst>
                </a:gridCol>
                <a:gridCol w="3600451">
                  <a:extLst>
                    <a:ext uri="{9D8B030D-6E8A-4147-A177-3AD203B41FA5}">
                      <a16:colId xmlns:a16="http://schemas.microsoft.com/office/drawing/2014/main" val="3066471855"/>
                    </a:ext>
                  </a:extLst>
                </a:gridCol>
              </a:tblGrid>
              <a:tr h="515426">
                <a:tc>
                  <a:txBody>
                    <a:bodyPr/>
                    <a:lstStyle/>
                    <a:p>
                      <a:pPr algn="l" fontAlgn="b"/>
                      <a:endParaRPr lang="nl-NL" sz="16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tc>
                  <a:txBody>
                    <a:bodyPr/>
                    <a:lstStyle/>
                    <a:p>
                      <a:pPr algn="l" fontAlgn="b"/>
                      <a:r>
                        <a:rPr lang="nl-NL" sz="16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Pembuatan Akun SNPMB</a:t>
                      </a:r>
                    </a:p>
                  </a:txBody>
                  <a:tcPr marL="12366" marR="12366" marT="12366" marB="0" anchor="ctr">
                    <a:solidFill>
                      <a:srgbClr val="E2E7FF"/>
                    </a:solidFill>
                  </a:tcPr>
                </a:tc>
                <a:tc>
                  <a:txBody>
                    <a:bodyPr/>
                    <a:lstStyle/>
                    <a:p>
                      <a:pPr lvl="1" algn="l" fontAlgn="b"/>
                      <a:r>
                        <a:rPr lang="sv-SE" sz="160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13 Januari – 27 Maret 2025</a:t>
                      </a:r>
                      <a:endPar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extLst>
                  <a:ext uri="{0D108BD9-81ED-4DB2-BD59-A6C34878D82A}">
                    <a16:rowId xmlns:a16="http://schemas.microsoft.com/office/drawing/2014/main" val="1100005593"/>
                  </a:ext>
                </a:extLst>
              </a:tr>
              <a:tr h="515426">
                <a:tc>
                  <a:txBody>
                    <a:bodyPr/>
                    <a:lstStyle/>
                    <a:p>
                      <a:pPr algn="l" fontAlgn="b"/>
                      <a:endParaRPr lang="fi-FI"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noFill/>
                  </a:tcPr>
                </a:tc>
                <a:tc>
                  <a:txBody>
                    <a:bodyPr/>
                    <a:lstStyle/>
                    <a:p>
                      <a:pPr algn="l" fontAlgn="b"/>
                      <a:r>
                        <a:rPr lang="fi-FI"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Pendaftaran UTBK-SNBT</a:t>
                      </a:r>
                    </a:p>
                  </a:txBody>
                  <a:tcPr marL="12366" marR="12366" marT="12366" marB="0" anchor="ctr">
                    <a:noFill/>
                  </a:tcPr>
                </a:tc>
                <a:tc>
                  <a:txBody>
                    <a:bodyPr/>
                    <a:lstStyle/>
                    <a:p>
                      <a:pPr lvl="1" algn="l" fontAlgn="b"/>
                      <a:r>
                        <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11 </a:t>
                      </a:r>
                      <a:r>
                        <a:rPr lang="en-ID" sz="1600" b="0" i="0" u="none" strike="noStrike" dirty="0" err="1">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Maret</a:t>
                      </a:r>
                      <a:r>
                        <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 – 27 April 2025</a:t>
                      </a:r>
                    </a:p>
                  </a:txBody>
                  <a:tcPr marL="12366" marR="12366" marT="12366" marB="0" anchor="ctr">
                    <a:noFill/>
                  </a:tcPr>
                </a:tc>
                <a:extLst>
                  <a:ext uri="{0D108BD9-81ED-4DB2-BD59-A6C34878D82A}">
                    <a16:rowId xmlns:a16="http://schemas.microsoft.com/office/drawing/2014/main" val="810166371"/>
                  </a:ext>
                </a:extLst>
              </a:tr>
              <a:tr h="515426">
                <a:tc>
                  <a:txBody>
                    <a:bodyPr/>
                    <a:lstStyle/>
                    <a:p>
                      <a:pPr algn="l" fontAlgn="b"/>
                      <a:endParaRPr lang="en-ID"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tc>
                  <a:txBody>
                    <a:bodyPr/>
                    <a:lstStyle/>
                    <a:p>
                      <a:pPr algn="l" fontAlgn="b"/>
                      <a:r>
                        <a:rPr lang="en-ID" sz="1600" b="0" i="0" u="none" strike="noStrike" dirty="0" err="1">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Pelaksanaan</a:t>
                      </a:r>
                      <a:r>
                        <a:rPr lang="en-ID" sz="16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 UTBK</a:t>
                      </a:r>
                    </a:p>
                  </a:txBody>
                  <a:tcPr marL="12366" marR="12366" marT="12366" marB="0" anchor="ctr">
                    <a:solidFill>
                      <a:srgbClr val="E2E7FF"/>
                    </a:solidFill>
                  </a:tcPr>
                </a:tc>
                <a:tc>
                  <a:txBody>
                    <a:bodyPr/>
                    <a:lstStyle/>
                    <a:p>
                      <a:pPr lvl="1" algn="l" fontAlgn="b"/>
                      <a:r>
                        <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23 April - 03 Mei 2025</a:t>
                      </a:r>
                    </a:p>
                  </a:txBody>
                  <a:tcPr marL="12366" marR="12366" marT="12366" marB="0" anchor="ctr">
                    <a:solidFill>
                      <a:srgbClr val="E2E7FF"/>
                    </a:solidFill>
                  </a:tcPr>
                </a:tc>
                <a:extLst>
                  <a:ext uri="{0D108BD9-81ED-4DB2-BD59-A6C34878D82A}">
                    <a16:rowId xmlns:a16="http://schemas.microsoft.com/office/drawing/2014/main" val="2971518953"/>
                  </a:ext>
                </a:extLst>
              </a:tr>
              <a:tr h="515426">
                <a:tc>
                  <a:txBody>
                    <a:bodyPr/>
                    <a:lstStyle/>
                    <a:p>
                      <a:pPr algn="l" fontAlgn="b"/>
                      <a:endParaRPr lang="sv-SE"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rgbClr val="E2E7FF"/>
                    </a:solidFill>
                  </a:tcPr>
                </a:tc>
                <a:tc>
                  <a:txBody>
                    <a:bodyPr/>
                    <a:lstStyle/>
                    <a:p>
                      <a:pPr algn="l" fontAlgn="b"/>
                      <a:r>
                        <a:rPr lang="sv-SE" sz="16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Pengumuman Hasil SNBT</a:t>
                      </a:r>
                    </a:p>
                  </a:txBody>
                  <a:tcPr marL="12366" marR="12366" marT="12366" marB="0" anchor="ctr">
                    <a:solidFill>
                      <a:srgbClr val="E2E7FF"/>
                    </a:solidFill>
                  </a:tcPr>
                </a:tc>
                <a:tc>
                  <a:txBody>
                    <a:bodyPr/>
                    <a:lstStyle/>
                    <a:p>
                      <a:pPr lvl="1" algn="l" fontAlgn="b"/>
                      <a:r>
                        <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28 Mei 2025</a:t>
                      </a:r>
                    </a:p>
                  </a:txBody>
                  <a:tcPr marL="12366" marR="12366" marT="12366" marB="0" anchor="ctr">
                    <a:solidFill>
                      <a:srgbClr val="E2E7FF"/>
                    </a:solidFill>
                  </a:tcPr>
                </a:tc>
                <a:extLst>
                  <a:ext uri="{0D108BD9-81ED-4DB2-BD59-A6C34878D82A}">
                    <a16:rowId xmlns:a16="http://schemas.microsoft.com/office/drawing/2014/main" val="773377362"/>
                  </a:ext>
                </a:extLst>
              </a:tr>
              <a:tr h="515426">
                <a:tc>
                  <a:txBody>
                    <a:bodyPr/>
                    <a:lstStyle/>
                    <a:p>
                      <a:pPr algn="l" fontAlgn="b"/>
                      <a:endParaRPr lang="sv-SE" sz="16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chemeClr val="bg1"/>
                    </a:solidFill>
                  </a:tcPr>
                </a:tc>
                <a:tc>
                  <a:txBody>
                    <a:bodyPr/>
                    <a:lstStyle/>
                    <a:p>
                      <a:pPr algn="l" fontAlgn="b"/>
                      <a:r>
                        <a:rPr lang="sv-SE" sz="1600" b="0" i="0" u="none" strike="noStrike" dirty="0">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Masa Unduh Sertifikat UTBK</a:t>
                      </a:r>
                    </a:p>
                  </a:txBody>
                  <a:tcPr marL="12366" marR="12366" marT="12366" marB="0" anchor="ctr">
                    <a:solidFill>
                      <a:schemeClr val="bg1"/>
                    </a:solidFill>
                  </a:tcPr>
                </a:tc>
                <a:tc>
                  <a:txBody>
                    <a:bodyPr/>
                    <a:lstStyle/>
                    <a:p>
                      <a:pPr lvl="1" algn="l" fontAlgn="b"/>
                      <a:r>
                        <a:rPr lang="da-DK"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rPr>
                        <a:t>03 Juni – 31 Juli 2025</a:t>
                      </a:r>
                      <a:endParaRPr lang="en-ID" sz="1600" b="0" i="0" u="none" strike="noStrike" dirty="0">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2366" marR="12366" marT="12366" marB="0" anchor="ctr">
                    <a:solidFill>
                      <a:schemeClr val="bg1"/>
                    </a:solidFill>
                  </a:tcPr>
                </a:tc>
                <a:extLst>
                  <a:ext uri="{0D108BD9-81ED-4DB2-BD59-A6C34878D82A}">
                    <a16:rowId xmlns:a16="http://schemas.microsoft.com/office/drawing/2014/main" val="120288597"/>
                  </a:ext>
                </a:extLst>
              </a:tr>
            </a:tbl>
          </a:graphicData>
        </a:graphic>
      </p:graphicFrame>
      <p:pic>
        <p:nvPicPr>
          <p:cNvPr id="3" name="Picture 2"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9" name="Picture 8">
            <a:extLst>
              <a:ext uri="{FF2B5EF4-FFF2-40B4-BE49-F238E27FC236}">
                <a16:creationId xmlns:a16="http://schemas.microsoft.com/office/drawing/2014/main" id="{0D9D906F-DD96-EC4F-16DC-E18FD59DC5C5}"/>
              </a:ext>
            </a:extLst>
          </p:cNvPr>
          <p:cNvPicPr>
            <a:picLocks noChangeAspect="1"/>
          </p:cNvPicPr>
          <p:nvPr/>
        </p:nvPicPr>
        <p:blipFill>
          <a:blip r:embed="rId5"/>
          <a:stretch>
            <a:fillRect/>
          </a:stretch>
        </p:blipFill>
        <p:spPr>
          <a:xfrm>
            <a:off x="-3" y="690842"/>
            <a:ext cx="5631499" cy="490258"/>
          </a:xfrm>
          <a:prstGeom prst="rect">
            <a:avLst/>
          </a:prstGeom>
        </p:spPr>
      </p:pic>
      <p:sp>
        <p:nvSpPr>
          <p:cNvPr id="10" name="Title 1">
            <a:extLst>
              <a:ext uri="{FF2B5EF4-FFF2-40B4-BE49-F238E27FC236}">
                <a16:creationId xmlns:a16="http://schemas.microsoft.com/office/drawing/2014/main" id="{BC4DA836-0545-EB9A-A767-9BEAE10E3A77}"/>
              </a:ext>
            </a:extLst>
          </p:cNvPr>
          <p:cNvSpPr txBox="1">
            <a:spLocks/>
          </p:cNvSpPr>
          <p:nvPr/>
        </p:nvSpPr>
        <p:spPr>
          <a:xfrm>
            <a:off x="810315" y="607663"/>
            <a:ext cx="5791200" cy="118902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3600" i="1" dirty="0" err="1">
                <a:solidFill>
                  <a:schemeClr val="bg1"/>
                </a:solidFill>
                <a:latin typeface="Stag Sans Medium" panose="020B0603040000020004" pitchFamily="34" charset="0"/>
              </a:rPr>
              <a:t>Jadwal</a:t>
            </a:r>
            <a:r>
              <a:rPr lang="en-US" sz="3600" i="1" dirty="0">
                <a:solidFill>
                  <a:schemeClr val="bg1"/>
                </a:solidFill>
                <a:latin typeface="Stag Sans Medium" panose="020B0603040000020004" pitchFamily="34" charset="0"/>
              </a:rPr>
              <a:t> </a:t>
            </a:r>
            <a:r>
              <a:rPr lang="en-US" sz="3600" i="1" dirty="0" err="1">
                <a:solidFill>
                  <a:schemeClr val="bg1"/>
                </a:solidFill>
                <a:latin typeface="Stag Sans Medium" panose="020B0603040000020004" pitchFamily="34" charset="0"/>
              </a:rPr>
              <a:t>Pelaksanaan</a:t>
            </a:r>
            <a:endParaRPr lang="en-US" sz="3600" i="1" dirty="0">
              <a:solidFill>
                <a:schemeClr val="bg1"/>
              </a:solidFill>
              <a:latin typeface="Stag Sans Medium" panose="020B0603040000020004" pitchFamily="34" charset="0"/>
            </a:endParaRPr>
          </a:p>
          <a:p>
            <a:pPr>
              <a:lnSpc>
                <a:spcPct val="110000"/>
              </a:lnSpc>
            </a:pPr>
            <a:r>
              <a:rPr lang="en-US" sz="3600" i="1" dirty="0">
                <a:solidFill>
                  <a:srgbClr val="3B4D96"/>
                </a:solidFill>
                <a:latin typeface="Stag Sans Medium" panose="020B0603040000020004" pitchFamily="34" charset="0"/>
              </a:rPr>
              <a:t>SNBT 2025</a:t>
            </a:r>
          </a:p>
        </p:txBody>
      </p:sp>
      <p:pic>
        <p:nvPicPr>
          <p:cNvPr id="16" name="Picture 15" descr="A calendar with a bell&#10;&#10;Description automatically generated">
            <a:extLst>
              <a:ext uri="{FF2B5EF4-FFF2-40B4-BE49-F238E27FC236}">
                <a16:creationId xmlns:a16="http://schemas.microsoft.com/office/drawing/2014/main" id="{FB566713-471C-D8BC-0842-93B3960C590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3250" y="2688809"/>
            <a:ext cx="4431647" cy="4090750"/>
          </a:xfrm>
          <a:prstGeom prst="rect">
            <a:avLst/>
          </a:prstGeom>
        </p:spPr>
      </p:pic>
      <p:pic>
        <p:nvPicPr>
          <p:cNvPr id="5" name="Picture 4">
            <a:extLst>
              <a:ext uri="{FF2B5EF4-FFF2-40B4-BE49-F238E27FC236}">
                <a16:creationId xmlns:a16="http://schemas.microsoft.com/office/drawing/2014/main" id="{75199F38-1F47-CCFF-6DA7-A6973E648E9F}"/>
              </a:ext>
            </a:extLst>
          </p:cNvPr>
          <p:cNvPicPr>
            <a:picLocks noChangeAspect="1"/>
          </p:cNvPicPr>
          <p:nvPr/>
        </p:nvPicPr>
        <p:blipFill>
          <a:blip r:embed="rId7"/>
          <a:stretch>
            <a:fillRect/>
          </a:stretch>
        </p:blipFill>
        <p:spPr>
          <a:xfrm>
            <a:off x="9178575" y="871268"/>
            <a:ext cx="2602407" cy="2310082"/>
          </a:xfrm>
          <a:prstGeom prst="rect">
            <a:avLst/>
          </a:prstGeom>
        </p:spPr>
      </p:pic>
    </p:spTree>
    <p:extLst>
      <p:ext uri="{BB962C8B-B14F-4D97-AF65-F5344CB8AC3E}">
        <p14:creationId xmlns:p14="http://schemas.microsoft.com/office/powerpoint/2010/main" val="2385569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wearing a mask and sitting at a computer&#10;&#10;Description automatically generated">
            <a:extLst>
              <a:ext uri="{FF2B5EF4-FFF2-40B4-BE49-F238E27FC236}">
                <a16:creationId xmlns:a16="http://schemas.microsoft.com/office/drawing/2014/main" id="{8EF0B3DF-73FB-722B-F518-E9AE0FD8F2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0"/>
            <a:ext cx="6066142" cy="6858000"/>
          </a:xfrm>
          <a:prstGeom prst="rect">
            <a:avLst/>
          </a:prstGeom>
        </p:spPr>
      </p:pic>
      <p:pic>
        <p:nvPicPr>
          <p:cNvPr id="7" name="Picture 6" descr="A black screen with a black background&#10;&#10;Description automatically generated">
            <a:extLst>
              <a:ext uri="{FF2B5EF4-FFF2-40B4-BE49-F238E27FC236}">
                <a16:creationId xmlns:a16="http://schemas.microsoft.com/office/drawing/2014/main" id="{EEB412D3-0AD7-93D1-FC2C-4E76B630E90C}"/>
              </a:ext>
            </a:extLst>
          </p:cNvPr>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3" name="Picture 2" descr="A blue triangle with black background&#10;&#10;Description automatically generated">
            <a:extLst>
              <a:ext uri="{FF2B5EF4-FFF2-40B4-BE49-F238E27FC236}">
                <a16:creationId xmlns:a16="http://schemas.microsoft.com/office/drawing/2014/main" id="{A9D43D56-C1E7-FF1F-8782-E974F41CABD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sp>
        <p:nvSpPr>
          <p:cNvPr id="4" name="Title 1">
            <a:extLst>
              <a:ext uri="{FF2B5EF4-FFF2-40B4-BE49-F238E27FC236}">
                <a16:creationId xmlns:a16="http://schemas.microsoft.com/office/drawing/2014/main" id="{17589484-29BC-7F8C-A750-DB06E087500F}"/>
              </a:ext>
            </a:extLst>
          </p:cNvPr>
          <p:cNvSpPr txBox="1">
            <a:spLocks/>
          </p:cNvSpPr>
          <p:nvPr/>
        </p:nvSpPr>
        <p:spPr>
          <a:xfrm>
            <a:off x="6299447" y="1406762"/>
            <a:ext cx="5020227" cy="454546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a:pPr>
            <a:r>
              <a:rPr lang="en-ID" sz="1200" b="0" i="0" u="none" strike="noStrike" baseline="0" dirty="0" err="1">
                <a:solidFill>
                  <a:srgbClr val="3B4D96"/>
                </a:solidFill>
                <a:latin typeface="Montserrat Medium" panose="00000600000000000000" pitchFamily="50" charset="0"/>
              </a:rPr>
              <a:t>Peserta</a:t>
            </a:r>
            <a:r>
              <a:rPr lang="en-ID" sz="1200" b="0" i="0" u="none" strike="noStrike" baseline="0" dirty="0">
                <a:solidFill>
                  <a:srgbClr val="3B4D96"/>
                </a:solidFill>
                <a:latin typeface="Montserrat Medium" panose="00000600000000000000" pitchFamily="50" charset="0"/>
              </a:rPr>
              <a:t> SNBT </a:t>
            </a:r>
            <a:r>
              <a:rPr lang="en-ID" sz="1200" b="0" i="0" u="none" strike="noStrike" baseline="0" dirty="0" err="1">
                <a:solidFill>
                  <a:srgbClr val="3B4D96"/>
                </a:solidFill>
                <a:latin typeface="Montserrat Medium" panose="00000600000000000000" pitchFamily="50" charset="0"/>
              </a:rPr>
              <a:t>hanya</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diperbolehkan</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mengikuti</a:t>
            </a:r>
            <a:r>
              <a:rPr lang="en-ID" sz="1200" b="0" i="0" u="none" strike="noStrike" baseline="0" dirty="0">
                <a:solidFill>
                  <a:srgbClr val="3B4D96"/>
                </a:solidFill>
                <a:latin typeface="Montserrat Medium" panose="00000600000000000000" pitchFamily="50" charset="0"/>
              </a:rPr>
              <a:t> UTBK 2024 </a:t>
            </a:r>
            <a:r>
              <a:rPr lang="en-ID" sz="1200" b="0" i="0" u="none" strike="noStrike" baseline="0" dirty="0" err="1">
                <a:solidFill>
                  <a:srgbClr val="3B4D96"/>
                </a:solidFill>
                <a:latin typeface="Montserrat Medium" panose="00000600000000000000" pitchFamily="50" charset="0"/>
              </a:rPr>
              <a:t>sebanyak</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satu</a:t>
            </a:r>
            <a:r>
              <a:rPr lang="en-ID" sz="1200" b="0" i="0" u="none" strike="noStrike" baseline="0" dirty="0">
                <a:solidFill>
                  <a:srgbClr val="3B4D96"/>
                </a:solidFill>
                <a:latin typeface="Montserrat Medium" panose="00000600000000000000" pitchFamily="50" charset="0"/>
              </a:rPr>
              <a:t> kali.</a:t>
            </a:r>
          </a:p>
          <a:p>
            <a:pPr marL="228600" indent="-228600">
              <a:lnSpc>
                <a:spcPct val="100000"/>
              </a:lnSpc>
              <a:buFont typeface="+mj-lt"/>
              <a:buAutoNum type="arabicPeriod"/>
            </a:pPr>
            <a:endParaRPr lang="en-ID" sz="1200" b="0" i="0" u="none" strike="noStrike" baseline="0" dirty="0">
              <a:solidFill>
                <a:srgbClr val="3B4D96"/>
              </a:solidFill>
              <a:latin typeface="Montserrat Medium" panose="00000600000000000000" pitchFamily="50" charset="0"/>
            </a:endParaRPr>
          </a:p>
          <a:p>
            <a:pPr marL="228600" indent="-228600">
              <a:lnSpc>
                <a:spcPct val="100000"/>
              </a:lnSpc>
              <a:buFont typeface="+mj-lt"/>
              <a:buAutoNum type="arabicPeriod"/>
            </a:pPr>
            <a:r>
              <a:rPr lang="en-ID" sz="1200" b="0" i="0" u="none" strike="noStrike" baseline="0" dirty="0">
                <a:solidFill>
                  <a:srgbClr val="3B4D96"/>
                </a:solidFill>
                <a:latin typeface="Montserrat Medium" panose="00000600000000000000" pitchFamily="50" charset="0"/>
              </a:rPr>
              <a:t>Hasil UTBK 2024 </a:t>
            </a:r>
            <a:r>
              <a:rPr lang="en-ID" sz="1200" b="0" i="0" u="none" strike="noStrike" baseline="0" dirty="0" err="1">
                <a:solidFill>
                  <a:srgbClr val="3B4D96"/>
                </a:solidFill>
                <a:latin typeface="Montserrat Medium" panose="00000600000000000000" pitchFamily="50" charset="0"/>
              </a:rPr>
              <a:t>hanya</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berlaku</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untuk</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mengikuti</a:t>
            </a:r>
            <a:r>
              <a:rPr lang="en-ID" sz="1200" b="0" i="0" u="none" strike="noStrike" baseline="0" dirty="0">
                <a:solidFill>
                  <a:srgbClr val="3B4D96"/>
                </a:solidFill>
                <a:latin typeface="Montserrat Medium" panose="00000600000000000000" pitchFamily="50" charset="0"/>
              </a:rPr>
              <a:t> SNBT dan </a:t>
            </a:r>
            <a:r>
              <a:rPr lang="en-ID" sz="1200" b="0" i="0" u="none" strike="noStrike" baseline="0" dirty="0" err="1">
                <a:solidFill>
                  <a:srgbClr val="3B4D96"/>
                </a:solidFill>
                <a:latin typeface="Montserrat Medium" panose="00000600000000000000" pitchFamily="50" charset="0"/>
              </a:rPr>
              <a:t>penerimaan</a:t>
            </a:r>
            <a:r>
              <a:rPr lang="en-ID" sz="1200" b="0" i="0" u="none" strike="noStrike" baseline="0" dirty="0">
                <a:solidFill>
                  <a:srgbClr val="3B4D96"/>
                </a:solidFill>
                <a:latin typeface="Montserrat Medium" panose="00000600000000000000" pitchFamily="50" charset="0"/>
              </a:rPr>
              <a:t> di PTN </a:t>
            </a:r>
            <a:r>
              <a:rPr lang="en-ID" sz="1200" b="0" i="0" u="none" strike="noStrike" baseline="0" dirty="0" err="1">
                <a:solidFill>
                  <a:srgbClr val="3B4D96"/>
                </a:solidFill>
                <a:latin typeface="Montserrat Medium" panose="00000600000000000000" pitchFamily="50" charset="0"/>
              </a:rPr>
              <a:t>tahun</a:t>
            </a:r>
            <a:r>
              <a:rPr lang="en-ID" sz="1200" b="0" i="0" u="none" strike="noStrike" baseline="0" dirty="0">
                <a:solidFill>
                  <a:srgbClr val="3B4D96"/>
                </a:solidFill>
                <a:latin typeface="Montserrat Medium" panose="00000600000000000000" pitchFamily="50" charset="0"/>
              </a:rPr>
              <a:t> 2024.</a:t>
            </a:r>
          </a:p>
          <a:p>
            <a:pPr marL="228600" indent="-228600">
              <a:lnSpc>
                <a:spcPct val="100000"/>
              </a:lnSpc>
              <a:buFont typeface="+mj-lt"/>
              <a:buAutoNum type="arabicPeriod"/>
            </a:pPr>
            <a:endParaRPr lang="en-ID" sz="1200" b="0" i="0" u="none" strike="noStrike" baseline="0" dirty="0">
              <a:solidFill>
                <a:srgbClr val="3B4D96"/>
              </a:solidFill>
              <a:latin typeface="Montserrat Medium" panose="00000600000000000000" pitchFamily="50" charset="0"/>
            </a:endParaRPr>
          </a:p>
          <a:p>
            <a:pPr marL="228600" indent="-228600">
              <a:lnSpc>
                <a:spcPct val="100000"/>
              </a:lnSpc>
              <a:buFont typeface="+mj-lt"/>
              <a:buAutoNum type="arabicPeriod"/>
            </a:pPr>
            <a:r>
              <a:rPr lang="en-ID" sz="1200" b="0" i="0" u="none" strike="noStrike" baseline="0" dirty="0">
                <a:solidFill>
                  <a:srgbClr val="3B4D96"/>
                </a:solidFill>
                <a:latin typeface="Montserrat Medium" panose="00000600000000000000" pitchFamily="50" charset="0"/>
              </a:rPr>
              <a:t>SNBT 2024 </a:t>
            </a:r>
            <a:r>
              <a:rPr lang="en-ID" sz="1200" b="0" i="0" u="none" strike="noStrike" baseline="0" dirty="0" err="1">
                <a:solidFill>
                  <a:srgbClr val="3B4D96"/>
                </a:solidFill>
                <a:latin typeface="Montserrat Medium" panose="00000600000000000000" pitchFamily="50" charset="0"/>
              </a:rPr>
              <a:t>dilakukan</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berdasarkan</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hasil</a:t>
            </a:r>
            <a:r>
              <a:rPr lang="en-ID" sz="1200" b="0" i="0" u="none" strike="noStrike" baseline="0" dirty="0">
                <a:solidFill>
                  <a:srgbClr val="3B4D96"/>
                </a:solidFill>
                <a:latin typeface="Montserrat Medium" panose="00000600000000000000" pitchFamily="50" charset="0"/>
              </a:rPr>
              <a:t> UTBK dan </a:t>
            </a:r>
            <a:r>
              <a:rPr lang="en-ID" sz="1200" b="0" i="0" u="none" strike="noStrike" baseline="0" dirty="0" err="1">
                <a:solidFill>
                  <a:srgbClr val="3B4D96"/>
                </a:solidFill>
                <a:latin typeface="Montserrat Medium" panose="00000600000000000000" pitchFamily="50" charset="0"/>
              </a:rPr>
              <a:t>dapat</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ditambah</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dengan</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kriteria</a:t>
            </a:r>
            <a:r>
              <a:rPr lang="en-ID" sz="1200" b="0" i="0" u="none" strike="noStrike" baseline="0" dirty="0">
                <a:solidFill>
                  <a:srgbClr val="3B4D96"/>
                </a:solidFill>
                <a:latin typeface="Montserrat Medium" panose="00000600000000000000" pitchFamily="50" charset="0"/>
              </a:rPr>
              <a:t> lain </a:t>
            </a:r>
            <a:r>
              <a:rPr lang="en-ID" sz="1200" b="0" i="0" u="none" strike="noStrike" baseline="0" dirty="0" err="1">
                <a:solidFill>
                  <a:srgbClr val="3B4D96"/>
                </a:solidFill>
                <a:latin typeface="Montserrat Medium" panose="00000600000000000000" pitchFamily="50" charset="0"/>
              </a:rPr>
              <a:t>sesuai</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dengan</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ketentuan</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khusus</a:t>
            </a:r>
            <a:r>
              <a:rPr lang="en-ID" sz="1200" b="0" i="0" u="none" strike="noStrike" baseline="0" dirty="0">
                <a:solidFill>
                  <a:srgbClr val="3B4D96"/>
                </a:solidFill>
                <a:latin typeface="Montserrat Medium" panose="00000600000000000000" pitchFamily="50" charset="0"/>
              </a:rPr>
              <a:t> yang </a:t>
            </a:r>
            <a:r>
              <a:rPr lang="en-ID" sz="1200" b="0" i="0" u="none" strike="noStrike" baseline="0" dirty="0" err="1">
                <a:solidFill>
                  <a:srgbClr val="3B4D96"/>
                </a:solidFill>
                <a:latin typeface="Montserrat Medium" panose="00000600000000000000" pitchFamily="50" charset="0"/>
              </a:rPr>
              <a:t>ditetapkan</a:t>
            </a:r>
            <a:r>
              <a:rPr lang="en-ID" sz="1200" b="0" i="0" u="none" strike="noStrike" baseline="0" dirty="0">
                <a:solidFill>
                  <a:srgbClr val="3B4D96"/>
                </a:solidFill>
                <a:latin typeface="Montserrat Medium" panose="00000600000000000000" pitchFamily="50" charset="0"/>
              </a:rPr>
              <a:t> oleh PTN yang </a:t>
            </a:r>
            <a:r>
              <a:rPr lang="en-ID" sz="1200" b="0" i="0" u="none" strike="noStrike" baseline="0" dirty="0" err="1">
                <a:solidFill>
                  <a:srgbClr val="3B4D96"/>
                </a:solidFill>
                <a:latin typeface="Montserrat Medium" panose="00000600000000000000" pitchFamily="50" charset="0"/>
              </a:rPr>
              <a:t>dituju</a:t>
            </a:r>
            <a:r>
              <a:rPr lang="en-ID" sz="1200" b="0" i="0" u="none" strike="noStrike" baseline="0" dirty="0">
                <a:solidFill>
                  <a:srgbClr val="3B4D96"/>
                </a:solidFill>
                <a:latin typeface="Montserrat Medium" panose="00000600000000000000" pitchFamily="50" charset="0"/>
              </a:rPr>
              <a:t>.</a:t>
            </a:r>
          </a:p>
          <a:p>
            <a:pPr marL="228600" indent="-228600">
              <a:lnSpc>
                <a:spcPct val="100000"/>
              </a:lnSpc>
              <a:buFont typeface="+mj-lt"/>
              <a:buAutoNum type="arabicPeriod"/>
            </a:pPr>
            <a:endParaRPr lang="en-ID" sz="1200" b="0" i="0" u="none" strike="noStrike" baseline="0" dirty="0">
              <a:solidFill>
                <a:srgbClr val="3B4D96"/>
              </a:solidFill>
              <a:latin typeface="Montserrat Medium" panose="00000600000000000000" pitchFamily="50" charset="0"/>
            </a:endParaRPr>
          </a:p>
          <a:p>
            <a:pPr marL="228600" indent="-228600">
              <a:lnSpc>
                <a:spcPct val="100000"/>
              </a:lnSpc>
              <a:buFont typeface="+mj-lt"/>
              <a:buAutoNum type="arabicPeriod"/>
            </a:pPr>
            <a:r>
              <a:rPr lang="en-ID" sz="1200" b="0" i="0" u="none" strike="noStrike" baseline="0" dirty="0" err="1">
                <a:solidFill>
                  <a:srgbClr val="3B4D96"/>
                </a:solidFill>
                <a:latin typeface="Montserrat Medium" panose="00000600000000000000" pitchFamily="50" charset="0"/>
              </a:rPr>
              <a:t>Siswa</a:t>
            </a:r>
            <a:r>
              <a:rPr lang="en-ID" sz="1200" b="0" i="0" u="none" strike="noStrike" baseline="0" dirty="0">
                <a:solidFill>
                  <a:srgbClr val="3B4D96"/>
                </a:solidFill>
                <a:latin typeface="Montserrat Medium" panose="00000600000000000000" pitchFamily="50" charset="0"/>
              </a:rPr>
              <a:t> yang </a:t>
            </a:r>
            <a:r>
              <a:rPr lang="en-ID" sz="1200" b="0" i="0" u="none" strike="noStrike" baseline="0" dirty="0" err="1">
                <a:solidFill>
                  <a:srgbClr val="3B4D96"/>
                </a:solidFill>
                <a:latin typeface="Montserrat Medium" panose="00000600000000000000" pitchFamily="50" charset="0"/>
              </a:rPr>
              <a:t>telah</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dinyatakan</a:t>
            </a:r>
            <a:r>
              <a:rPr lang="en-ID" sz="1200" b="0" i="0" u="none" strike="noStrike" baseline="0" dirty="0">
                <a:solidFill>
                  <a:srgbClr val="3B4D96"/>
                </a:solidFill>
                <a:latin typeface="Montserrat Medium" panose="00000600000000000000" pitchFamily="50" charset="0"/>
              </a:rPr>
              <a:t> lulus </a:t>
            </a:r>
            <a:r>
              <a:rPr lang="en-ID" sz="1200" b="0" i="0" u="none" strike="noStrike" baseline="0" dirty="0" err="1">
                <a:solidFill>
                  <a:srgbClr val="3B4D96"/>
                </a:solidFill>
                <a:latin typeface="Montserrat Medium" panose="00000600000000000000" pitchFamily="50" charset="0"/>
              </a:rPr>
              <a:t>seleksi</a:t>
            </a:r>
            <a:r>
              <a:rPr lang="en-ID" sz="1200" b="0" i="0" u="none" strike="noStrike" baseline="0" dirty="0">
                <a:solidFill>
                  <a:srgbClr val="3B4D96"/>
                </a:solidFill>
                <a:latin typeface="Montserrat Medium" panose="00000600000000000000" pitchFamily="50" charset="0"/>
              </a:rPr>
              <a:t> Jalur SNBP 2024, SNBP 2023 dan </a:t>
            </a:r>
            <a:r>
              <a:rPr lang="en-ID" sz="1200" b="0" i="0" u="none" strike="noStrike" baseline="0" dirty="0" err="1">
                <a:solidFill>
                  <a:srgbClr val="3B4D96"/>
                </a:solidFill>
                <a:latin typeface="Montserrat Medium" panose="00000600000000000000" pitchFamily="50" charset="0"/>
              </a:rPr>
              <a:t>Seleksi</a:t>
            </a:r>
            <a:r>
              <a:rPr lang="en-ID" sz="1200" b="0" i="0" u="none" strike="noStrike" baseline="0" dirty="0">
                <a:solidFill>
                  <a:srgbClr val="3B4D96"/>
                </a:solidFill>
                <a:latin typeface="Montserrat Medium" panose="00000600000000000000" pitchFamily="50" charset="0"/>
              </a:rPr>
              <a:t> Nasional Masuk </a:t>
            </a:r>
            <a:r>
              <a:rPr lang="en-ID" sz="1200" b="0" i="0" u="none" strike="noStrike" baseline="0" dirty="0" err="1">
                <a:solidFill>
                  <a:srgbClr val="3B4D96"/>
                </a:solidFill>
                <a:latin typeface="Montserrat Medium" panose="00000600000000000000" pitchFamily="50" charset="0"/>
              </a:rPr>
              <a:t>Perguruan</a:t>
            </a:r>
            <a:r>
              <a:rPr lang="en-ID" sz="1200" b="0" i="0" u="none" strike="noStrike" baseline="0" dirty="0">
                <a:solidFill>
                  <a:srgbClr val="3B4D96"/>
                </a:solidFill>
                <a:latin typeface="Montserrat Medium" panose="00000600000000000000" pitchFamily="50" charset="0"/>
              </a:rPr>
              <a:t> Tinggi Negeri (SNMPTN) 2022 </a:t>
            </a:r>
            <a:r>
              <a:rPr lang="en-ID" sz="1200" b="0" i="0" u="none" strike="noStrike" baseline="0" dirty="0" err="1">
                <a:solidFill>
                  <a:srgbClr val="3B4D96"/>
                </a:solidFill>
                <a:latin typeface="Montserrat Medium" panose="00000600000000000000" pitchFamily="50" charset="0"/>
              </a:rPr>
              <a:t>tidak</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dapat</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mengikuti</a:t>
            </a:r>
            <a:r>
              <a:rPr lang="en-ID" sz="1200" b="0" i="0" u="none" strike="noStrike" baseline="0" dirty="0">
                <a:solidFill>
                  <a:srgbClr val="3B4D96"/>
                </a:solidFill>
                <a:latin typeface="Montserrat Medium" panose="00000600000000000000" pitchFamily="50" charset="0"/>
              </a:rPr>
              <a:t> UTBK-SNBT 2024.</a:t>
            </a:r>
          </a:p>
          <a:p>
            <a:pPr marL="228600" indent="-228600">
              <a:lnSpc>
                <a:spcPct val="100000"/>
              </a:lnSpc>
              <a:buFont typeface="+mj-lt"/>
              <a:buAutoNum type="arabicPeriod"/>
            </a:pPr>
            <a:endParaRPr lang="en-ID" sz="1200" b="0" i="0" u="none" strike="noStrike" baseline="0" dirty="0">
              <a:solidFill>
                <a:srgbClr val="3B4D96"/>
              </a:solidFill>
              <a:latin typeface="Montserrat Medium" panose="00000600000000000000" pitchFamily="50" charset="0"/>
            </a:endParaRPr>
          </a:p>
          <a:p>
            <a:pPr marL="228600" indent="-228600">
              <a:lnSpc>
                <a:spcPct val="100000"/>
              </a:lnSpc>
              <a:buFont typeface="+mj-lt"/>
              <a:buAutoNum type="arabicPeriod"/>
            </a:pPr>
            <a:r>
              <a:rPr lang="en-ID" sz="1200" b="0" i="0" u="none" strike="noStrike" baseline="0" dirty="0" err="1">
                <a:solidFill>
                  <a:srgbClr val="3B4D96"/>
                </a:solidFill>
                <a:latin typeface="Montserrat Medium" panose="00000600000000000000" pitchFamily="50" charset="0"/>
              </a:rPr>
              <a:t>Siswa</a:t>
            </a:r>
            <a:r>
              <a:rPr lang="en-ID" sz="1200" b="0" i="0" u="none" strike="noStrike" baseline="0" dirty="0">
                <a:solidFill>
                  <a:srgbClr val="3B4D96"/>
                </a:solidFill>
                <a:latin typeface="Montserrat Medium" panose="00000600000000000000" pitchFamily="50" charset="0"/>
              </a:rPr>
              <a:t> yang </a:t>
            </a:r>
            <a:r>
              <a:rPr lang="en-ID" sz="1200" b="0" i="0" u="none" strike="noStrike" baseline="0" dirty="0" err="1">
                <a:solidFill>
                  <a:srgbClr val="3B4D96"/>
                </a:solidFill>
                <a:latin typeface="Montserrat Medium" panose="00000600000000000000" pitchFamily="50" charset="0"/>
              </a:rPr>
              <a:t>dinyatakan</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a:solidFill>
                  <a:srgbClr val="FF0000"/>
                </a:solidFill>
                <a:latin typeface="Montserrat Medium" panose="00000600000000000000" pitchFamily="50" charset="0"/>
              </a:rPr>
              <a:t>lulus </a:t>
            </a:r>
            <a:r>
              <a:rPr lang="en-ID" sz="1200" b="0" i="0" u="none" strike="noStrike" baseline="0" dirty="0" err="1">
                <a:solidFill>
                  <a:srgbClr val="FF0000"/>
                </a:solidFill>
                <a:latin typeface="Montserrat Medium" panose="00000600000000000000" pitchFamily="50" charset="0"/>
              </a:rPr>
              <a:t>seleksi</a:t>
            </a:r>
            <a:r>
              <a:rPr lang="en-ID" sz="1200" b="0" i="0" u="none" strike="noStrike" baseline="0" dirty="0">
                <a:solidFill>
                  <a:srgbClr val="FF0000"/>
                </a:solidFill>
                <a:latin typeface="Montserrat Medium" panose="00000600000000000000" pitchFamily="50" charset="0"/>
              </a:rPr>
              <a:t> Jalur SNBP 2024 </a:t>
            </a:r>
            <a:r>
              <a:rPr lang="en-ID" sz="1200" b="0" i="0" u="none" strike="noStrike" baseline="0" dirty="0" err="1">
                <a:solidFill>
                  <a:srgbClr val="FF0000"/>
                </a:solidFill>
                <a:latin typeface="Montserrat Medium" panose="00000600000000000000" pitchFamily="50" charset="0"/>
              </a:rPr>
              <a:t>tidak</a:t>
            </a:r>
            <a:r>
              <a:rPr lang="en-ID" sz="1200" b="0" i="0" u="none" strike="noStrike" baseline="0" dirty="0">
                <a:solidFill>
                  <a:srgbClr val="FF0000"/>
                </a:solidFill>
                <a:latin typeface="Montserrat Medium" panose="00000600000000000000" pitchFamily="50" charset="0"/>
              </a:rPr>
              <a:t> </a:t>
            </a:r>
            <a:r>
              <a:rPr lang="en-ID" sz="1200" b="0" i="0" u="none" strike="noStrike" baseline="0" dirty="0" err="1">
                <a:solidFill>
                  <a:srgbClr val="FF0000"/>
                </a:solidFill>
                <a:latin typeface="Montserrat Medium" panose="00000600000000000000" pitchFamily="50" charset="0"/>
              </a:rPr>
              <a:t>dapat</a:t>
            </a:r>
            <a:r>
              <a:rPr lang="en-ID" sz="1200" b="0" i="0" u="none" strike="noStrike" baseline="0" dirty="0">
                <a:solidFill>
                  <a:srgbClr val="FF0000"/>
                </a:solidFill>
                <a:latin typeface="Montserrat Medium" panose="00000600000000000000" pitchFamily="50" charset="0"/>
              </a:rPr>
              <a:t> </a:t>
            </a:r>
            <a:r>
              <a:rPr lang="en-ID" sz="1200" b="0" i="0" u="none" strike="noStrike" baseline="0" dirty="0" err="1">
                <a:solidFill>
                  <a:srgbClr val="FF0000"/>
                </a:solidFill>
                <a:latin typeface="Montserrat Medium" panose="00000600000000000000" pitchFamily="50" charset="0"/>
              </a:rPr>
              <a:t>mengikuti</a:t>
            </a:r>
            <a:r>
              <a:rPr lang="en-ID" sz="1200" b="0" i="0" u="none" strike="noStrike" baseline="0" dirty="0">
                <a:solidFill>
                  <a:srgbClr val="FF0000"/>
                </a:solidFill>
                <a:latin typeface="Montserrat Medium" panose="00000600000000000000" pitchFamily="50" charset="0"/>
              </a:rPr>
              <a:t> </a:t>
            </a:r>
            <a:r>
              <a:rPr lang="en-ID" sz="1200" b="0" i="0" u="none" strike="noStrike" baseline="0" dirty="0" err="1">
                <a:solidFill>
                  <a:srgbClr val="FF0000"/>
                </a:solidFill>
                <a:latin typeface="Montserrat Medium" panose="00000600000000000000" pitchFamily="50" charset="0"/>
              </a:rPr>
              <a:t>seleksi</a:t>
            </a:r>
            <a:r>
              <a:rPr lang="en-ID" sz="1200" b="0" i="0" u="none" strike="noStrike" baseline="0" dirty="0">
                <a:solidFill>
                  <a:srgbClr val="FF0000"/>
                </a:solidFill>
                <a:latin typeface="Montserrat Medium" panose="00000600000000000000" pitchFamily="50" charset="0"/>
              </a:rPr>
              <a:t> Jalur </a:t>
            </a:r>
            <a:r>
              <a:rPr lang="en-ID" sz="1200" b="0" i="0" u="none" strike="noStrike" baseline="0" dirty="0" err="1">
                <a:solidFill>
                  <a:srgbClr val="FF0000"/>
                </a:solidFill>
                <a:latin typeface="Montserrat Medium" panose="00000600000000000000" pitchFamily="50" charset="0"/>
              </a:rPr>
              <a:t>Mandiri</a:t>
            </a:r>
            <a:r>
              <a:rPr lang="en-ID" sz="1200" b="0" i="0" u="none" strike="noStrike" baseline="0" dirty="0">
                <a:solidFill>
                  <a:srgbClr val="FF0000"/>
                </a:solidFill>
                <a:latin typeface="Montserrat Medium" panose="00000600000000000000" pitchFamily="50" charset="0"/>
              </a:rPr>
              <a:t> di PTN </a:t>
            </a:r>
            <a:r>
              <a:rPr lang="en-ID" sz="1200" b="0" i="0" u="none" strike="noStrike" baseline="0" dirty="0" err="1">
                <a:solidFill>
                  <a:srgbClr val="FF0000"/>
                </a:solidFill>
                <a:latin typeface="Montserrat Medium" panose="00000600000000000000" pitchFamily="50" charset="0"/>
              </a:rPr>
              <a:t>manapun</a:t>
            </a:r>
            <a:r>
              <a:rPr lang="en-ID" sz="1200" b="0" i="0" u="none" strike="noStrike" baseline="0" dirty="0">
                <a:solidFill>
                  <a:srgbClr val="3B4D96"/>
                </a:solidFill>
                <a:latin typeface="Montserrat Medium" panose="00000600000000000000" pitchFamily="50" charset="0"/>
              </a:rPr>
              <a:t>.</a:t>
            </a:r>
          </a:p>
          <a:p>
            <a:pPr marL="228600" indent="-228600">
              <a:lnSpc>
                <a:spcPct val="100000"/>
              </a:lnSpc>
              <a:buFont typeface="+mj-lt"/>
              <a:buAutoNum type="arabicPeriod"/>
            </a:pPr>
            <a:endParaRPr lang="en-ID" sz="1200" b="0" i="0" u="none" strike="noStrike" baseline="0" dirty="0">
              <a:solidFill>
                <a:srgbClr val="3B4D96"/>
              </a:solidFill>
              <a:latin typeface="Montserrat Medium" panose="00000600000000000000" pitchFamily="50" charset="0"/>
            </a:endParaRPr>
          </a:p>
          <a:p>
            <a:pPr marL="228600" indent="-228600">
              <a:lnSpc>
                <a:spcPct val="100000"/>
              </a:lnSpc>
              <a:buFont typeface="+mj-lt"/>
              <a:buAutoNum type="arabicPeriod"/>
            </a:pPr>
            <a:r>
              <a:rPr lang="en-ID" sz="1200" b="0" i="0" u="none" strike="noStrike" baseline="0" dirty="0" err="1">
                <a:solidFill>
                  <a:srgbClr val="3B4D96"/>
                </a:solidFill>
                <a:latin typeface="Montserrat Medium" panose="00000600000000000000" pitchFamily="50" charset="0"/>
              </a:rPr>
              <a:t>Peserta</a:t>
            </a:r>
            <a:r>
              <a:rPr lang="en-ID" sz="1200" b="0" i="0" u="none" strike="noStrike" baseline="0" dirty="0">
                <a:solidFill>
                  <a:srgbClr val="3B4D96"/>
                </a:solidFill>
                <a:latin typeface="Montserrat Medium" panose="00000600000000000000" pitchFamily="50" charset="0"/>
              </a:rPr>
              <a:t> yang </a:t>
            </a:r>
            <a:r>
              <a:rPr lang="en-ID" sz="1200" b="0" i="0" u="none" strike="noStrike" baseline="0" dirty="0" err="1">
                <a:solidFill>
                  <a:srgbClr val="3B4D96"/>
                </a:solidFill>
                <a:latin typeface="Montserrat Medium" panose="00000600000000000000" pitchFamily="50" charset="0"/>
              </a:rPr>
              <a:t>dinyatakan</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a:solidFill>
                  <a:srgbClr val="FF0000"/>
                </a:solidFill>
                <a:latin typeface="Montserrat Medium" panose="00000600000000000000" pitchFamily="50" charset="0"/>
              </a:rPr>
              <a:t>lulus </a:t>
            </a:r>
            <a:r>
              <a:rPr lang="en-ID" sz="1200" b="0" i="0" u="none" strike="noStrike" baseline="0" dirty="0" err="1">
                <a:solidFill>
                  <a:srgbClr val="FF0000"/>
                </a:solidFill>
                <a:latin typeface="Montserrat Medium" panose="00000600000000000000" pitchFamily="50" charset="0"/>
              </a:rPr>
              <a:t>melalui</a:t>
            </a:r>
            <a:r>
              <a:rPr lang="en-ID" sz="1200" b="0" i="0" u="none" strike="noStrike" baseline="0" dirty="0">
                <a:solidFill>
                  <a:srgbClr val="FF0000"/>
                </a:solidFill>
                <a:latin typeface="Montserrat Medium" panose="00000600000000000000" pitchFamily="50" charset="0"/>
              </a:rPr>
              <a:t> Jalur SNBT 2024 dan </a:t>
            </a:r>
            <a:r>
              <a:rPr lang="en-ID" sz="1200" b="0" i="0" u="none" strike="noStrike" baseline="0" dirty="0" err="1">
                <a:solidFill>
                  <a:srgbClr val="FF0000"/>
                </a:solidFill>
                <a:latin typeface="Montserrat Medium" panose="00000600000000000000" pitchFamily="50" charset="0"/>
              </a:rPr>
              <a:t>telah</a:t>
            </a:r>
            <a:r>
              <a:rPr lang="en-ID" sz="1200" b="0" i="0" u="none" strike="noStrike" baseline="0" dirty="0">
                <a:solidFill>
                  <a:srgbClr val="FF0000"/>
                </a:solidFill>
                <a:latin typeface="Montserrat Medium" panose="00000600000000000000" pitchFamily="50" charset="0"/>
              </a:rPr>
              <a:t> daftar </a:t>
            </a:r>
            <a:r>
              <a:rPr lang="en-ID" sz="1200" b="0" i="0" u="none" strike="noStrike" baseline="0" dirty="0" err="1">
                <a:solidFill>
                  <a:srgbClr val="FF0000"/>
                </a:solidFill>
                <a:latin typeface="Montserrat Medium" panose="00000600000000000000" pitchFamily="50" charset="0"/>
              </a:rPr>
              <a:t>ulang</a:t>
            </a:r>
            <a:r>
              <a:rPr lang="en-ID" sz="1200" b="0" i="0" u="none" strike="noStrike" baseline="0" dirty="0">
                <a:solidFill>
                  <a:srgbClr val="FF0000"/>
                </a:solidFill>
                <a:latin typeface="Montserrat Medium" panose="00000600000000000000" pitchFamily="50" charset="0"/>
              </a:rPr>
              <a:t> </a:t>
            </a:r>
            <a:r>
              <a:rPr lang="en-ID" sz="1200" b="0" i="0" u="none" strike="noStrike" baseline="0" dirty="0" err="1">
                <a:solidFill>
                  <a:srgbClr val="FF0000"/>
                </a:solidFill>
                <a:latin typeface="Montserrat Medium" panose="00000600000000000000" pitchFamily="50" charset="0"/>
              </a:rPr>
              <a:t>atau</a:t>
            </a:r>
            <a:r>
              <a:rPr lang="en-ID" sz="1200" b="0" i="0" u="none" strike="noStrike" baseline="0" dirty="0">
                <a:solidFill>
                  <a:srgbClr val="FF0000"/>
                </a:solidFill>
                <a:latin typeface="Montserrat Medium" panose="00000600000000000000" pitchFamily="50" charset="0"/>
              </a:rPr>
              <a:t> </a:t>
            </a:r>
            <a:r>
              <a:rPr lang="en-ID" sz="1200" b="0" i="0" u="none" strike="noStrike" baseline="0" dirty="0" err="1">
                <a:solidFill>
                  <a:srgbClr val="FF0000"/>
                </a:solidFill>
                <a:latin typeface="Montserrat Medium" panose="00000600000000000000" pitchFamily="50" charset="0"/>
              </a:rPr>
              <a:t>registrasi</a:t>
            </a:r>
            <a:r>
              <a:rPr lang="en-ID" sz="1200" b="0" i="0" u="none" strike="noStrike" baseline="0" dirty="0">
                <a:solidFill>
                  <a:srgbClr val="FF0000"/>
                </a:solidFill>
                <a:latin typeface="Montserrat Medium" panose="00000600000000000000" pitchFamily="50" charset="0"/>
              </a:rPr>
              <a:t> di PTN yang </a:t>
            </a:r>
            <a:r>
              <a:rPr lang="en-ID" sz="1200" b="0" i="0" u="none" strike="noStrike" baseline="0" dirty="0" err="1">
                <a:solidFill>
                  <a:srgbClr val="FF0000"/>
                </a:solidFill>
                <a:latin typeface="Montserrat Medium" panose="00000600000000000000" pitchFamily="50" charset="0"/>
              </a:rPr>
              <a:t>dituju</a:t>
            </a:r>
            <a:r>
              <a:rPr lang="en-ID" sz="1200" b="0" i="0" u="none" strike="noStrike" baseline="0" dirty="0">
                <a:solidFill>
                  <a:srgbClr val="FF0000"/>
                </a:solidFill>
                <a:latin typeface="Montserrat Medium" panose="00000600000000000000" pitchFamily="50" charset="0"/>
              </a:rPr>
              <a:t> </a:t>
            </a:r>
            <a:r>
              <a:rPr lang="en-ID" sz="1200" b="0" i="0" u="none" strike="noStrike" baseline="0" dirty="0" err="1">
                <a:solidFill>
                  <a:srgbClr val="FF0000"/>
                </a:solidFill>
                <a:latin typeface="Montserrat Medium" panose="00000600000000000000" pitchFamily="50" charset="0"/>
              </a:rPr>
              <a:t>tidak</a:t>
            </a:r>
            <a:r>
              <a:rPr lang="en-ID" sz="1200" b="0" i="0" u="none" strike="noStrike" baseline="0" dirty="0">
                <a:solidFill>
                  <a:srgbClr val="FF0000"/>
                </a:solidFill>
                <a:latin typeface="Montserrat Medium" panose="00000600000000000000" pitchFamily="50" charset="0"/>
              </a:rPr>
              <a:t> </a:t>
            </a:r>
            <a:r>
              <a:rPr lang="en-ID" sz="1200" b="0" i="0" u="none" strike="noStrike" baseline="0" dirty="0" err="1">
                <a:solidFill>
                  <a:srgbClr val="FF0000"/>
                </a:solidFill>
                <a:latin typeface="Montserrat Medium" panose="00000600000000000000" pitchFamily="50" charset="0"/>
              </a:rPr>
              <a:t>dapat</a:t>
            </a:r>
            <a:r>
              <a:rPr lang="en-ID" sz="1200" b="0" i="0" u="none" strike="noStrike" baseline="0" dirty="0">
                <a:solidFill>
                  <a:srgbClr val="FF0000"/>
                </a:solidFill>
                <a:latin typeface="Montserrat Medium" panose="00000600000000000000" pitchFamily="50" charset="0"/>
              </a:rPr>
              <a:t> </a:t>
            </a:r>
            <a:r>
              <a:rPr lang="en-ID" sz="1200" b="0" i="0" u="none" strike="noStrike" baseline="0" dirty="0" err="1">
                <a:solidFill>
                  <a:srgbClr val="FF0000"/>
                </a:solidFill>
                <a:latin typeface="Montserrat Medium" panose="00000600000000000000" pitchFamily="50" charset="0"/>
              </a:rPr>
              <a:t>diterima</a:t>
            </a:r>
            <a:r>
              <a:rPr lang="en-ID" sz="1200" b="0" i="0" u="none" strike="noStrike" baseline="0" dirty="0">
                <a:solidFill>
                  <a:srgbClr val="FF0000"/>
                </a:solidFill>
                <a:latin typeface="Montserrat Medium" panose="00000600000000000000" pitchFamily="50" charset="0"/>
              </a:rPr>
              <a:t> pada </a:t>
            </a:r>
            <a:r>
              <a:rPr lang="en-ID" sz="1200" b="0" i="0" u="none" strike="noStrike" baseline="0" dirty="0" err="1">
                <a:solidFill>
                  <a:srgbClr val="FF0000"/>
                </a:solidFill>
                <a:latin typeface="Montserrat Medium" panose="00000600000000000000" pitchFamily="50" charset="0"/>
              </a:rPr>
              <a:t>seleksi</a:t>
            </a:r>
            <a:r>
              <a:rPr lang="en-ID" sz="1200" b="0" i="0" u="none" strike="noStrike" baseline="0" dirty="0">
                <a:solidFill>
                  <a:srgbClr val="FF0000"/>
                </a:solidFill>
                <a:latin typeface="Montserrat Medium" panose="00000600000000000000" pitchFamily="50" charset="0"/>
              </a:rPr>
              <a:t> Jalur </a:t>
            </a:r>
            <a:r>
              <a:rPr lang="en-ID" sz="1200" b="0" i="0" u="none" strike="noStrike" baseline="0" dirty="0" err="1">
                <a:solidFill>
                  <a:srgbClr val="FF0000"/>
                </a:solidFill>
                <a:latin typeface="Montserrat Medium" panose="00000600000000000000" pitchFamily="50" charset="0"/>
              </a:rPr>
              <a:t>Mandiri</a:t>
            </a:r>
            <a:r>
              <a:rPr lang="en-ID" sz="1200" b="0" i="0" u="none" strike="noStrike" baseline="0" dirty="0">
                <a:solidFill>
                  <a:srgbClr val="FF0000"/>
                </a:solidFill>
                <a:latin typeface="Montserrat Medium" panose="00000600000000000000" pitchFamily="50" charset="0"/>
              </a:rPr>
              <a:t> di PTN </a:t>
            </a:r>
            <a:r>
              <a:rPr lang="en-ID" sz="1200" b="0" i="0" u="none" strike="noStrike" baseline="0" dirty="0" err="1">
                <a:solidFill>
                  <a:srgbClr val="FF0000"/>
                </a:solidFill>
                <a:latin typeface="Montserrat Medium" panose="00000600000000000000" pitchFamily="50" charset="0"/>
              </a:rPr>
              <a:t>manapun</a:t>
            </a:r>
            <a:r>
              <a:rPr lang="en-ID" sz="1200" b="0" i="0" u="none" strike="noStrike" baseline="0" dirty="0">
                <a:solidFill>
                  <a:srgbClr val="3B4D96"/>
                </a:solidFill>
                <a:latin typeface="Montserrat Medium" panose="00000600000000000000" pitchFamily="50" charset="0"/>
              </a:rPr>
              <a:t>.</a:t>
            </a:r>
          </a:p>
          <a:p>
            <a:pPr marL="228600" indent="-228600">
              <a:lnSpc>
                <a:spcPct val="100000"/>
              </a:lnSpc>
              <a:buFont typeface="+mj-lt"/>
              <a:buAutoNum type="arabicPeriod"/>
            </a:pPr>
            <a:endParaRPr lang="en-ID" sz="1200" b="0" i="0" u="none" strike="noStrike" baseline="0" dirty="0">
              <a:solidFill>
                <a:srgbClr val="3B4D96"/>
              </a:solidFill>
              <a:latin typeface="Montserrat Medium" panose="00000600000000000000" pitchFamily="50" charset="0"/>
            </a:endParaRPr>
          </a:p>
          <a:p>
            <a:pPr marL="228600" indent="-228600">
              <a:lnSpc>
                <a:spcPct val="100000"/>
              </a:lnSpc>
              <a:buFont typeface="+mj-lt"/>
              <a:buAutoNum type="arabicPeriod"/>
            </a:pPr>
            <a:r>
              <a:rPr lang="en-ID" sz="1200" b="0" i="0" u="none" strike="noStrike" baseline="0" dirty="0" err="1">
                <a:solidFill>
                  <a:srgbClr val="3B4D96"/>
                </a:solidFill>
                <a:latin typeface="Montserrat Medium" panose="00000600000000000000" pitchFamily="50" charset="0"/>
              </a:rPr>
              <a:t>Siswa</a:t>
            </a:r>
            <a:r>
              <a:rPr lang="en-ID" sz="1200" b="0" i="0" u="none" strike="noStrike" baseline="0" dirty="0">
                <a:solidFill>
                  <a:srgbClr val="3B4D96"/>
                </a:solidFill>
                <a:latin typeface="Montserrat Medium" panose="00000600000000000000" pitchFamily="50" charset="0"/>
              </a:rPr>
              <a:t> SMA/SMK/MA </a:t>
            </a:r>
            <a:r>
              <a:rPr lang="en-ID" sz="1200" b="0" i="0" u="none" strike="noStrike" baseline="0" dirty="0" err="1">
                <a:solidFill>
                  <a:srgbClr val="3B4D96"/>
                </a:solidFill>
                <a:latin typeface="Montserrat Medium" panose="00000600000000000000" pitchFamily="50" charset="0"/>
              </a:rPr>
              <a:t>Kelas</a:t>
            </a:r>
            <a:r>
              <a:rPr lang="en-ID" sz="1200" b="0" i="0" u="none" strike="noStrike" baseline="0" dirty="0">
                <a:solidFill>
                  <a:srgbClr val="3B4D96"/>
                </a:solidFill>
                <a:latin typeface="Montserrat Medium" panose="00000600000000000000" pitchFamily="50" charset="0"/>
              </a:rPr>
              <a:t> 12 </a:t>
            </a:r>
            <a:r>
              <a:rPr lang="en-ID" sz="1200" b="0" i="0" u="none" strike="noStrike" baseline="0" dirty="0" err="1">
                <a:solidFill>
                  <a:srgbClr val="3B4D96"/>
                </a:solidFill>
                <a:latin typeface="Montserrat Medium" panose="00000600000000000000" pitchFamily="50" charset="0"/>
              </a:rPr>
              <a:t>atau</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kelas</a:t>
            </a:r>
            <a:r>
              <a:rPr lang="en-ID" sz="1200" b="0" i="0" u="none" strike="noStrike" baseline="0" dirty="0">
                <a:solidFill>
                  <a:srgbClr val="3B4D96"/>
                </a:solidFill>
                <a:latin typeface="Montserrat Medium" panose="00000600000000000000" pitchFamily="50" charset="0"/>
              </a:rPr>
              <a:t> </a:t>
            </a:r>
            <a:r>
              <a:rPr lang="en-ID" sz="1200" b="0" i="0" u="none" strike="noStrike" baseline="0" dirty="0" err="1">
                <a:solidFill>
                  <a:srgbClr val="3B4D96"/>
                </a:solidFill>
                <a:latin typeface="Montserrat Medium" panose="00000600000000000000" pitchFamily="50" charset="0"/>
              </a:rPr>
              <a:t>terakhir</a:t>
            </a:r>
            <a:r>
              <a:rPr lang="en-ID" sz="1200" b="0" i="0" u="none" strike="noStrike" baseline="0" dirty="0">
                <a:solidFill>
                  <a:srgbClr val="3B4D96"/>
                </a:solidFill>
                <a:latin typeface="Montserrat Medium" panose="00000600000000000000" pitchFamily="50" charset="0"/>
              </a:rPr>
              <a:t> pada </a:t>
            </a:r>
            <a:r>
              <a:rPr lang="en-ID" sz="1200" b="0" i="0" u="none" strike="noStrike" baseline="0" dirty="0" err="1">
                <a:solidFill>
                  <a:srgbClr val="3B4D96"/>
                </a:solidFill>
                <a:latin typeface="Montserrat Medium" panose="00000600000000000000" pitchFamily="50" charset="0"/>
              </a:rPr>
              <a:t>tahun</a:t>
            </a:r>
            <a:r>
              <a:rPr lang="en-ID" sz="1200" b="0" i="0" u="none" strike="noStrike" baseline="0" dirty="0">
                <a:solidFill>
                  <a:srgbClr val="3B4D96"/>
                </a:solidFill>
                <a:latin typeface="Montserrat Medium" panose="00000600000000000000" pitchFamily="50" charset="0"/>
              </a:rPr>
              <a:t> 2024.</a:t>
            </a:r>
          </a:p>
          <a:p>
            <a:pPr marL="228600" indent="-228600">
              <a:lnSpc>
                <a:spcPct val="100000"/>
              </a:lnSpc>
              <a:buFont typeface="+mj-lt"/>
              <a:buAutoNum type="arabicPeriod"/>
            </a:pPr>
            <a:endParaRPr lang="en-ID" sz="1200" b="0" i="0" u="none" strike="noStrike" baseline="0" dirty="0">
              <a:solidFill>
                <a:srgbClr val="3B4D96"/>
              </a:solidFill>
              <a:latin typeface="Montserrat Medium" panose="00000600000000000000" pitchFamily="50" charset="0"/>
            </a:endParaRPr>
          </a:p>
        </p:txBody>
      </p:sp>
      <p:pic>
        <p:nvPicPr>
          <p:cNvPr id="5" name="Picture 4">
            <a:extLst>
              <a:ext uri="{FF2B5EF4-FFF2-40B4-BE49-F238E27FC236}">
                <a16:creationId xmlns:a16="http://schemas.microsoft.com/office/drawing/2014/main" id="{67A321BF-1A98-D9B3-C229-1BF9E9B9D791}"/>
              </a:ext>
            </a:extLst>
          </p:cNvPr>
          <p:cNvPicPr>
            <a:picLocks noChangeAspect="1"/>
          </p:cNvPicPr>
          <p:nvPr/>
        </p:nvPicPr>
        <p:blipFill>
          <a:blip r:embed="rId5"/>
          <a:stretch>
            <a:fillRect/>
          </a:stretch>
        </p:blipFill>
        <p:spPr>
          <a:xfrm>
            <a:off x="3280251" y="752112"/>
            <a:ext cx="5631499" cy="369263"/>
          </a:xfrm>
          <a:prstGeom prst="rect">
            <a:avLst/>
          </a:prstGeom>
        </p:spPr>
      </p:pic>
      <p:sp>
        <p:nvSpPr>
          <p:cNvPr id="6" name="Title 1">
            <a:extLst>
              <a:ext uri="{FF2B5EF4-FFF2-40B4-BE49-F238E27FC236}">
                <a16:creationId xmlns:a16="http://schemas.microsoft.com/office/drawing/2014/main" id="{EE13523E-0359-CB51-69AB-16694270CB8E}"/>
              </a:ext>
            </a:extLst>
          </p:cNvPr>
          <p:cNvSpPr txBox="1">
            <a:spLocks/>
          </p:cNvSpPr>
          <p:nvPr/>
        </p:nvSpPr>
        <p:spPr>
          <a:xfrm>
            <a:off x="3585886"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Tata cara SNBT</a:t>
            </a:r>
            <a:endParaRPr lang="en-US" sz="1600" spc="-150">
              <a:solidFill>
                <a:schemeClr val="bg1"/>
              </a:solidFill>
              <a:latin typeface="Montserrat SemiBold" panose="00000700000000000000" pitchFamily="50" charset="0"/>
              <a:ea typeface="Centra No1" pitchFamily="50" charset="0"/>
            </a:endParaRPr>
          </a:p>
        </p:txBody>
      </p:sp>
      <p:sp>
        <p:nvSpPr>
          <p:cNvPr id="8" name="Rectangle 7">
            <a:extLst>
              <a:ext uri="{FF2B5EF4-FFF2-40B4-BE49-F238E27FC236}">
                <a16:creationId xmlns:a16="http://schemas.microsoft.com/office/drawing/2014/main" id="{B29A3B72-AF83-BB07-B3E2-A6F1C68A7542}"/>
              </a:ext>
            </a:extLst>
          </p:cNvPr>
          <p:cNvSpPr/>
          <p:nvPr/>
        </p:nvSpPr>
        <p:spPr>
          <a:xfrm>
            <a:off x="6246583" y="1368662"/>
            <a:ext cx="5200670" cy="564913"/>
          </a:xfrm>
          <a:prstGeom prst="rect">
            <a:avLst/>
          </a:prstGeom>
          <a:solidFill>
            <a:schemeClr val="accent6">
              <a:alpha val="1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9" name="Rectangle 8">
            <a:extLst>
              <a:ext uri="{FF2B5EF4-FFF2-40B4-BE49-F238E27FC236}">
                <a16:creationId xmlns:a16="http://schemas.microsoft.com/office/drawing/2014/main" id="{B8B74B10-FDAA-536D-C372-3C8303D6489F}"/>
              </a:ext>
            </a:extLst>
          </p:cNvPr>
          <p:cNvSpPr/>
          <p:nvPr/>
        </p:nvSpPr>
        <p:spPr>
          <a:xfrm>
            <a:off x="6299447" y="2465599"/>
            <a:ext cx="5200670" cy="734801"/>
          </a:xfrm>
          <a:prstGeom prst="rect">
            <a:avLst/>
          </a:prstGeom>
          <a:solidFill>
            <a:schemeClr val="accent6">
              <a:alpha val="1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10" name="Rectangle 9">
            <a:extLst>
              <a:ext uri="{FF2B5EF4-FFF2-40B4-BE49-F238E27FC236}">
                <a16:creationId xmlns:a16="http://schemas.microsoft.com/office/drawing/2014/main" id="{EE430E06-1CDE-6465-F30C-2C4B1C41795B}"/>
              </a:ext>
            </a:extLst>
          </p:cNvPr>
          <p:cNvSpPr/>
          <p:nvPr/>
        </p:nvSpPr>
        <p:spPr>
          <a:xfrm>
            <a:off x="6311415" y="4088923"/>
            <a:ext cx="5200670" cy="620501"/>
          </a:xfrm>
          <a:prstGeom prst="rect">
            <a:avLst/>
          </a:prstGeom>
          <a:solidFill>
            <a:schemeClr val="accent6">
              <a:alpha val="1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11" name="Rectangle 10">
            <a:extLst>
              <a:ext uri="{FF2B5EF4-FFF2-40B4-BE49-F238E27FC236}">
                <a16:creationId xmlns:a16="http://schemas.microsoft.com/office/drawing/2014/main" id="{2BCCE294-BD92-DF36-F7E4-662DC3D83113}"/>
              </a:ext>
            </a:extLst>
          </p:cNvPr>
          <p:cNvSpPr/>
          <p:nvPr/>
        </p:nvSpPr>
        <p:spPr>
          <a:xfrm>
            <a:off x="6299447" y="5355748"/>
            <a:ext cx="5200670" cy="620501"/>
          </a:xfrm>
          <a:prstGeom prst="rect">
            <a:avLst/>
          </a:prstGeom>
          <a:solidFill>
            <a:schemeClr val="accent6">
              <a:alpha val="1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4031941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79826E-DC68-DB84-1EEB-3F6DD6A82BAE}"/>
              </a:ext>
            </a:extLst>
          </p:cNvPr>
          <p:cNvSpPr/>
          <p:nvPr/>
        </p:nvSpPr>
        <p:spPr>
          <a:xfrm>
            <a:off x="925189" y="1347162"/>
            <a:ext cx="5200670" cy="1997675"/>
          </a:xfrm>
          <a:prstGeom prst="rect">
            <a:avLst/>
          </a:prstGeom>
          <a:solidFill>
            <a:schemeClr val="accent6">
              <a:alpha val="1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a:extLst>
              <a:ext uri="{FF2B5EF4-FFF2-40B4-BE49-F238E27FC236}">
                <a16:creationId xmlns:a16="http://schemas.microsoft.com/office/drawing/2014/main" id="{2E47F6FC-7FA3-32F0-8806-546221DABC58}"/>
              </a:ext>
            </a:extLst>
          </p:cNvPr>
          <p:cNvSpPr txBox="1">
            <a:spLocks/>
          </p:cNvSpPr>
          <p:nvPr/>
        </p:nvSpPr>
        <p:spPr>
          <a:xfrm>
            <a:off x="925190" y="1406762"/>
            <a:ext cx="5020227" cy="21460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8"/>
            </a:pPr>
            <a:r>
              <a:rPr lang="en-ID" sz="1200" b="0" i="0" u="none" strike="noStrike" baseline="0">
                <a:solidFill>
                  <a:srgbClr val="3B4D96"/>
                </a:solidFill>
                <a:latin typeface="Montserrat Medium" panose="00000600000000000000" pitchFamily="50" charset="0"/>
              </a:rPr>
              <a:t>Peserta didik Paket C tahun 2024 dengan umur maksimal 25 tahun (per 1 Juli 2024). Siswa yang belum mempunyai ijazah pada poin 3 dan 4, harus membawa surat keterangan siswa kelas 12 sekurang-kurangnya disertai dengan:</a:t>
            </a:r>
          </a:p>
        </p:txBody>
      </p:sp>
      <p:sp>
        <p:nvSpPr>
          <p:cNvPr id="3" name="Rectangle 2">
            <a:extLst>
              <a:ext uri="{FF2B5EF4-FFF2-40B4-BE49-F238E27FC236}">
                <a16:creationId xmlns:a16="http://schemas.microsoft.com/office/drawing/2014/main" id="{BBDEB590-0DA0-887B-706F-FCF3770E7A90}"/>
              </a:ext>
            </a:extLst>
          </p:cNvPr>
          <p:cNvSpPr/>
          <p:nvPr/>
        </p:nvSpPr>
        <p:spPr>
          <a:xfrm>
            <a:off x="925189" y="3786111"/>
            <a:ext cx="5200670" cy="620501"/>
          </a:xfrm>
          <a:prstGeom prst="rect">
            <a:avLst/>
          </a:prstGeom>
          <a:solidFill>
            <a:schemeClr val="accent6">
              <a:alpha val="1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itle 1">
            <a:extLst>
              <a:ext uri="{FF2B5EF4-FFF2-40B4-BE49-F238E27FC236}">
                <a16:creationId xmlns:a16="http://schemas.microsoft.com/office/drawing/2014/main" id="{D66E61B2-20F5-1622-0CD9-C9990423C558}"/>
              </a:ext>
            </a:extLst>
          </p:cNvPr>
          <p:cNvSpPr txBox="1">
            <a:spLocks/>
          </p:cNvSpPr>
          <p:nvPr/>
        </p:nvSpPr>
        <p:spPr>
          <a:xfrm>
            <a:off x="1226354" y="2468537"/>
            <a:ext cx="4719063" cy="8763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Arial" panose="020B0604020202020204" pitchFamily="34" charset="0"/>
              <a:buChar char="•"/>
            </a:pPr>
            <a:r>
              <a:rPr lang="en-ID" sz="1000" b="0" i="0" u="none" strike="noStrike" baseline="0">
                <a:solidFill>
                  <a:srgbClr val="3B4D96"/>
                </a:solidFill>
                <a:latin typeface="Montserrat Medium" panose="00000600000000000000" pitchFamily="50" charset="0"/>
              </a:rPr>
              <a:t>identitas, meliputi nama, kelas, NISN dan NPSN;</a:t>
            </a:r>
          </a:p>
          <a:p>
            <a:pPr marL="228600" indent="-228600">
              <a:lnSpc>
                <a:spcPct val="100000"/>
              </a:lnSpc>
              <a:buFont typeface="Arial" panose="020B0604020202020204" pitchFamily="34" charset="0"/>
              <a:buChar char="•"/>
            </a:pPr>
            <a:r>
              <a:rPr lang="en-ID" sz="1000" b="0" i="0" u="none" strike="noStrike" baseline="0">
                <a:solidFill>
                  <a:srgbClr val="3B4D96"/>
                </a:solidFill>
                <a:latin typeface="Montserrat Medium" panose="00000600000000000000" pitchFamily="50" charset="0"/>
              </a:rPr>
              <a:t>pas foto terbaru (berwarna);</a:t>
            </a:r>
          </a:p>
          <a:p>
            <a:pPr marL="228600" indent="-228600">
              <a:lnSpc>
                <a:spcPct val="100000"/>
              </a:lnSpc>
              <a:buFont typeface="Arial" panose="020B0604020202020204" pitchFamily="34" charset="0"/>
              <a:buChar char="•"/>
            </a:pPr>
            <a:r>
              <a:rPr lang="en-ID" sz="1000" b="0" i="0" u="none" strike="noStrike" baseline="0">
                <a:solidFill>
                  <a:srgbClr val="3B4D96"/>
                </a:solidFill>
                <a:latin typeface="Montserrat Medium" panose="00000600000000000000" pitchFamily="50" charset="0"/>
              </a:rPr>
              <a:t>tanda tangan Kepala Sekolah/Madrasah; dan</a:t>
            </a:r>
          </a:p>
          <a:p>
            <a:pPr marL="228600" indent="-228600">
              <a:lnSpc>
                <a:spcPct val="100000"/>
              </a:lnSpc>
              <a:buFont typeface="Arial" panose="020B0604020202020204" pitchFamily="34" charset="0"/>
              <a:buChar char="•"/>
            </a:pPr>
            <a:r>
              <a:rPr lang="en-ID" sz="1000" b="0" i="0" u="none" strike="noStrike" baseline="0">
                <a:solidFill>
                  <a:srgbClr val="3B4D96"/>
                </a:solidFill>
                <a:latin typeface="Montserrat Medium" panose="00000600000000000000" pitchFamily="50" charset="0"/>
              </a:rPr>
              <a:t>stempel/cap sekolah.</a:t>
            </a:r>
          </a:p>
        </p:txBody>
      </p:sp>
      <p:sp>
        <p:nvSpPr>
          <p:cNvPr id="10" name="Title 1">
            <a:extLst>
              <a:ext uri="{FF2B5EF4-FFF2-40B4-BE49-F238E27FC236}">
                <a16:creationId xmlns:a16="http://schemas.microsoft.com/office/drawing/2014/main" id="{C6909B7A-D860-C16D-4F26-8C65FFDEEC97}"/>
              </a:ext>
            </a:extLst>
          </p:cNvPr>
          <p:cNvSpPr txBox="1">
            <a:spLocks/>
          </p:cNvSpPr>
          <p:nvPr/>
        </p:nvSpPr>
        <p:spPr>
          <a:xfrm>
            <a:off x="925189" y="3429000"/>
            <a:ext cx="5020227" cy="214606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9"/>
            </a:pPr>
            <a:r>
              <a:rPr lang="en-ID" sz="1200" b="0" i="0" u="none" strike="noStrike" baseline="0">
                <a:solidFill>
                  <a:srgbClr val="3B4D96"/>
                </a:solidFill>
                <a:latin typeface="Montserrat Medium" panose="00000600000000000000" pitchFamily="50" charset="0"/>
              </a:rPr>
              <a:t>Lulusan SMA/SMK/MA Sederajat tahun 2022 dan 2023</a:t>
            </a:r>
          </a:p>
          <a:p>
            <a:pPr marL="228600" indent="-228600">
              <a:lnSpc>
                <a:spcPct val="100000"/>
              </a:lnSpc>
              <a:buFont typeface="+mj-lt"/>
              <a:buAutoNum type="arabicPeriod" startAt="9"/>
            </a:pPr>
            <a:endParaRPr lang="en-ID" sz="1200" b="0" i="0" u="none" strike="noStrike" baseline="0">
              <a:solidFill>
                <a:srgbClr val="3B4D96"/>
              </a:solidFill>
              <a:latin typeface="Montserrat Medium" panose="00000600000000000000" pitchFamily="50" charset="0"/>
            </a:endParaRPr>
          </a:p>
          <a:p>
            <a:pPr marL="228600" indent="-228600">
              <a:lnSpc>
                <a:spcPct val="100000"/>
              </a:lnSpc>
              <a:buFont typeface="+mj-lt"/>
              <a:buAutoNum type="arabicPeriod" startAt="9"/>
            </a:pPr>
            <a:r>
              <a:rPr lang="en-ID" sz="1200" b="0" i="0" u="none" strike="noStrike" baseline="0">
                <a:solidFill>
                  <a:srgbClr val="3B4D96"/>
                </a:solidFill>
                <a:latin typeface="Montserrat Medium" panose="00000600000000000000" pitchFamily="50" charset="0"/>
              </a:rPr>
              <a:t>Lulusan Paket C tahun 2022 dan 2023 dengan umur maksimal 25 tahun (per 1 Juli 2024).</a:t>
            </a:r>
          </a:p>
        </p:txBody>
      </p:sp>
      <p:pic>
        <p:nvPicPr>
          <p:cNvPr id="14" name="Picture 13">
            <a:extLst>
              <a:ext uri="{FF2B5EF4-FFF2-40B4-BE49-F238E27FC236}">
                <a16:creationId xmlns:a16="http://schemas.microsoft.com/office/drawing/2014/main" id="{9CEA3E00-22FE-9604-33FA-5FFAEFDAB2C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90363" y="1545549"/>
            <a:ext cx="5631499" cy="5312451"/>
          </a:xfrm>
          <a:prstGeom prst="rect">
            <a:avLst/>
          </a:prstGeom>
        </p:spPr>
      </p:pic>
      <p:pic>
        <p:nvPicPr>
          <p:cNvPr id="4" name="Picture 3" descr="A black screen with a black background&#10;&#10;Description automatically generated">
            <a:extLst>
              <a:ext uri="{FF2B5EF4-FFF2-40B4-BE49-F238E27FC236}">
                <a16:creationId xmlns:a16="http://schemas.microsoft.com/office/drawing/2014/main" id="{3085571F-2A4D-91A2-9B32-ECA4D025D74F}"/>
              </a:ext>
            </a:extLst>
          </p:cNvPr>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5" name="Picture 4"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7" name="Picture 6">
            <a:extLst>
              <a:ext uri="{FF2B5EF4-FFF2-40B4-BE49-F238E27FC236}">
                <a16:creationId xmlns:a16="http://schemas.microsoft.com/office/drawing/2014/main" id="{F99C60C4-B22E-E610-5D25-ADB9B551FA76}"/>
              </a:ext>
            </a:extLst>
          </p:cNvPr>
          <p:cNvPicPr>
            <a:picLocks noChangeAspect="1"/>
          </p:cNvPicPr>
          <p:nvPr/>
        </p:nvPicPr>
        <p:blipFill>
          <a:blip r:embed="rId5"/>
          <a:stretch>
            <a:fillRect/>
          </a:stretch>
        </p:blipFill>
        <p:spPr>
          <a:xfrm>
            <a:off x="3280251" y="752112"/>
            <a:ext cx="5631499" cy="369263"/>
          </a:xfrm>
          <a:prstGeom prst="rect">
            <a:avLst/>
          </a:prstGeom>
        </p:spPr>
      </p:pic>
      <p:sp>
        <p:nvSpPr>
          <p:cNvPr id="8" name="Title 1">
            <a:extLst>
              <a:ext uri="{FF2B5EF4-FFF2-40B4-BE49-F238E27FC236}">
                <a16:creationId xmlns:a16="http://schemas.microsoft.com/office/drawing/2014/main" id="{B4AABCC8-07A5-57E4-54C4-A1A0BF711E54}"/>
              </a:ext>
            </a:extLst>
          </p:cNvPr>
          <p:cNvSpPr txBox="1">
            <a:spLocks/>
          </p:cNvSpPr>
          <p:nvPr/>
        </p:nvSpPr>
        <p:spPr>
          <a:xfrm>
            <a:off x="3585886"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Tata cara SNBT</a:t>
            </a:r>
            <a:endParaRPr lang="en-US" sz="1600" spc="-150">
              <a:solidFill>
                <a:schemeClr val="bg1"/>
              </a:solidFill>
              <a:latin typeface="Montserrat SemiBold" panose="00000700000000000000" pitchFamily="50" charset="0"/>
              <a:ea typeface="Centra No1" pitchFamily="50" charset="0"/>
            </a:endParaRPr>
          </a:p>
        </p:txBody>
      </p:sp>
    </p:spTree>
    <p:extLst>
      <p:ext uri="{BB962C8B-B14F-4D97-AF65-F5344CB8AC3E}">
        <p14:creationId xmlns:p14="http://schemas.microsoft.com/office/powerpoint/2010/main" val="1824751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72313A5-29AB-4E2E-3CA8-1438195486D9}"/>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30" y="3019959"/>
            <a:ext cx="12191141" cy="3838041"/>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3085571F-2A4D-91A2-9B32-ECA4D025D74F}"/>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3" name="Picture 2"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4" name="Picture 3">
            <a:extLst>
              <a:ext uri="{FF2B5EF4-FFF2-40B4-BE49-F238E27FC236}">
                <a16:creationId xmlns:a16="http://schemas.microsoft.com/office/drawing/2014/main" id="{C9BB25F2-E2F5-2620-511A-184DBC06CDDA}"/>
              </a:ext>
            </a:extLst>
          </p:cNvPr>
          <p:cNvPicPr>
            <a:picLocks noChangeAspect="1"/>
          </p:cNvPicPr>
          <p:nvPr/>
        </p:nvPicPr>
        <p:blipFill>
          <a:blip r:embed="rId5"/>
          <a:stretch>
            <a:fillRect/>
          </a:stretch>
        </p:blipFill>
        <p:spPr>
          <a:xfrm>
            <a:off x="3280251" y="752112"/>
            <a:ext cx="5631499" cy="369263"/>
          </a:xfrm>
          <a:prstGeom prst="rect">
            <a:avLst/>
          </a:prstGeom>
        </p:spPr>
      </p:pic>
      <p:sp>
        <p:nvSpPr>
          <p:cNvPr id="5" name="Title 1">
            <a:extLst>
              <a:ext uri="{FF2B5EF4-FFF2-40B4-BE49-F238E27FC236}">
                <a16:creationId xmlns:a16="http://schemas.microsoft.com/office/drawing/2014/main" id="{D7C4B578-F627-0D99-3DF4-80EEF2559A6E}"/>
              </a:ext>
            </a:extLst>
          </p:cNvPr>
          <p:cNvSpPr txBox="1">
            <a:spLocks/>
          </p:cNvSpPr>
          <p:nvPr/>
        </p:nvSpPr>
        <p:spPr>
          <a:xfrm>
            <a:off x="3585886"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dirty="0" err="1">
                <a:solidFill>
                  <a:schemeClr val="bg1"/>
                </a:solidFill>
                <a:latin typeface="Montserrat SemiBold" panose="00000700000000000000" pitchFamily="50" charset="0"/>
              </a:rPr>
              <a:t>Pilihan</a:t>
            </a:r>
            <a:r>
              <a:rPr lang="en-ID" sz="1600" b="0" i="0" u="none" strike="noStrike" baseline="0" dirty="0">
                <a:solidFill>
                  <a:schemeClr val="bg1"/>
                </a:solidFill>
                <a:latin typeface="Montserrat SemiBold" panose="00000700000000000000" pitchFamily="50" charset="0"/>
              </a:rPr>
              <a:t> Program </a:t>
            </a:r>
            <a:r>
              <a:rPr lang="en-ID" sz="1600" b="0" i="0" u="none" strike="noStrike" baseline="0" dirty="0" err="1">
                <a:solidFill>
                  <a:schemeClr val="bg1"/>
                </a:solidFill>
                <a:latin typeface="Montserrat SemiBold" panose="00000700000000000000" pitchFamily="50" charset="0"/>
              </a:rPr>
              <a:t>Studi</a:t>
            </a:r>
            <a:endParaRPr lang="en-US" sz="1600" spc="-150" dirty="0">
              <a:solidFill>
                <a:schemeClr val="bg1"/>
              </a:solidFill>
              <a:latin typeface="Montserrat SemiBold" panose="00000700000000000000" pitchFamily="50" charset="0"/>
              <a:ea typeface="Centra No1" pitchFamily="50" charset="0"/>
            </a:endParaRPr>
          </a:p>
        </p:txBody>
      </p:sp>
      <p:sp>
        <p:nvSpPr>
          <p:cNvPr id="34" name="Title 1">
            <a:extLst>
              <a:ext uri="{FF2B5EF4-FFF2-40B4-BE49-F238E27FC236}">
                <a16:creationId xmlns:a16="http://schemas.microsoft.com/office/drawing/2014/main" id="{88CBC64A-6703-BE34-8E6A-336F5B92B391}"/>
              </a:ext>
            </a:extLst>
          </p:cNvPr>
          <p:cNvSpPr txBox="1">
            <a:spLocks/>
          </p:cNvSpPr>
          <p:nvPr/>
        </p:nvSpPr>
        <p:spPr>
          <a:xfrm>
            <a:off x="6516191" y="2989381"/>
            <a:ext cx="4870702" cy="8792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4"/>
            </a:pPr>
            <a:r>
              <a:rPr lang="en-ID" sz="1200" b="0" i="0" u="none" strike="noStrike" baseline="0">
                <a:solidFill>
                  <a:schemeClr val="bg1"/>
                </a:solidFill>
                <a:latin typeface="Montserrat ExtraBold" panose="00000900000000000000" pitchFamily="50" charset="0"/>
              </a:rPr>
              <a:t>Memilih Pusat UTBK</a:t>
            </a:r>
          </a:p>
          <a:p>
            <a:pPr marL="228600" indent="-228600">
              <a:lnSpc>
                <a:spcPct val="100000"/>
              </a:lnSpc>
              <a:buFont typeface="Arial" panose="020B0604020202020204" pitchFamily="34" charset="0"/>
              <a:buChar char="•"/>
            </a:pPr>
            <a:r>
              <a:rPr lang="en-ID" sz="1200" b="0" i="0" u="none" strike="noStrike" baseline="0">
                <a:solidFill>
                  <a:schemeClr val="bg1"/>
                </a:solidFill>
                <a:latin typeface="Montserrat Medium" panose="00000600000000000000" pitchFamily="50" charset="0"/>
              </a:rPr>
              <a:t>Memperoleh slip pembayaran biaya UTBK bagi peserta non pelamar KIP Kuliah</a:t>
            </a:r>
          </a:p>
        </p:txBody>
      </p:sp>
      <p:sp>
        <p:nvSpPr>
          <p:cNvPr id="46" name="Title 1">
            <a:extLst>
              <a:ext uri="{FF2B5EF4-FFF2-40B4-BE49-F238E27FC236}">
                <a16:creationId xmlns:a16="http://schemas.microsoft.com/office/drawing/2014/main" id="{B36CDBFF-C5CE-AB54-DC5C-43F55E5A1CB6}"/>
              </a:ext>
            </a:extLst>
          </p:cNvPr>
          <p:cNvSpPr txBox="1">
            <a:spLocks/>
          </p:cNvSpPr>
          <p:nvPr/>
        </p:nvSpPr>
        <p:spPr>
          <a:xfrm>
            <a:off x="6516190" y="3996663"/>
            <a:ext cx="4870702" cy="10617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6"/>
            </a:pPr>
            <a:r>
              <a:rPr lang="en-ID" sz="1200" b="0" i="0" u="none" strike="noStrike" baseline="0">
                <a:solidFill>
                  <a:schemeClr val="bg1"/>
                </a:solidFill>
                <a:latin typeface="Montserrat ExtraBold" panose="00000900000000000000" pitchFamily="50" charset="0"/>
              </a:rPr>
              <a:t>Mengunduh Kartu Peserta UTBK-SNBT</a:t>
            </a:r>
          </a:p>
          <a:p>
            <a:pPr marL="228600" indent="-228600">
              <a:lnSpc>
                <a:spcPct val="100000"/>
              </a:lnSpc>
              <a:buFont typeface="Arial" panose="020B0604020202020204" pitchFamily="34" charset="0"/>
              <a:buChar char="•"/>
            </a:pPr>
            <a:r>
              <a:rPr lang="en-ID" sz="1200" b="0" i="0" u="none" strike="noStrike" baseline="0">
                <a:solidFill>
                  <a:schemeClr val="bg1"/>
                </a:solidFill>
                <a:latin typeface="Montserrat Medium" panose="00000600000000000000" pitchFamily="50" charset="0"/>
              </a:rPr>
              <a:t>Masuk ke Portal SNPMB dan memilih menu pendaftaran UTBK-SNBT untuk unduh kartu peserta UTBK-SNBT</a:t>
            </a:r>
          </a:p>
        </p:txBody>
      </p:sp>
      <p:pic>
        <p:nvPicPr>
          <p:cNvPr id="6" name="Picture 5">
            <a:extLst>
              <a:ext uri="{FF2B5EF4-FFF2-40B4-BE49-F238E27FC236}">
                <a16:creationId xmlns:a16="http://schemas.microsoft.com/office/drawing/2014/main" id="{27F37700-162C-6159-1C67-6CC10E5EC89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595717" y="1196978"/>
            <a:ext cx="9903689" cy="4725338"/>
          </a:xfrm>
          <a:prstGeom prst="rect">
            <a:avLst/>
          </a:prstGeom>
        </p:spPr>
      </p:pic>
    </p:spTree>
    <p:extLst>
      <p:ext uri="{BB962C8B-B14F-4D97-AF65-F5344CB8AC3E}">
        <p14:creationId xmlns:p14="http://schemas.microsoft.com/office/powerpoint/2010/main" val="3200509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72313A5-29AB-4E2E-3CA8-1438195486D9}"/>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30" y="3019959"/>
            <a:ext cx="12191141" cy="3838041"/>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3085571F-2A4D-91A2-9B32-ECA4D025D74F}"/>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3" name="Picture 2"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4" name="Picture 3">
            <a:extLst>
              <a:ext uri="{FF2B5EF4-FFF2-40B4-BE49-F238E27FC236}">
                <a16:creationId xmlns:a16="http://schemas.microsoft.com/office/drawing/2014/main" id="{C9BB25F2-E2F5-2620-511A-184DBC06CDDA}"/>
              </a:ext>
            </a:extLst>
          </p:cNvPr>
          <p:cNvPicPr>
            <a:picLocks noChangeAspect="1"/>
          </p:cNvPicPr>
          <p:nvPr/>
        </p:nvPicPr>
        <p:blipFill>
          <a:blip r:embed="rId5"/>
          <a:stretch>
            <a:fillRect/>
          </a:stretch>
        </p:blipFill>
        <p:spPr>
          <a:xfrm>
            <a:off x="3280251" y="752112"/>
            <a:ext cx="5631499" cy="369263"/>
          </a:xfrm>
          <a:prstGeom prst="rect">
            <a:avLst/>
          </a:prstGeom>
        </p:spPr>
      </p:pic>
      <p:sp>
        <p:nvSpPr>
          <p:cNvPr id="5" name="Title 1">
            <a:extLst>
              <a:ext uri="{FF2B5EF4-FFF2-40B4-BE49-F238E27FC236}">
                <a16:creationId xmlns:a16="http://schemas.microsoft.com/office/drawing/2014/main" id="{D7C4B578-F627-0D99-3DF4-80EEF2559A6E}"/>
              </a:ext>
            </a:extLst>
          </p:cNvPr>
          <p:cNvSpPr txBox="1">
            <a:spLocks/>
          </p:cNvSpPr>
          <p:nvPr/>
        </p:nvSpPr>
        <p:spPr>
          <a:xfrm>
            <a:off x="3585886"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Pendaftaran SNBT</a:t>
            </a:r>
            <a:endParaRPr lang="en-US" sz="1600" spc="-150">
              <a:solidFill>
                <a:schemeClr val="bg1"/>
              </a:solidFill>
              <a:latin typeface="Montserrat SemiBold" panose="00000700000000000000" pitchFamily="50" charset="0"/>
              <a:ea typeface="Centra No1" pitchFamily="50" charset="0"/>
            </a:endParaRPr>
          </a:p>
        </p:txBody>
      </p:sp>
      <p:sp>
        <p:nvSpPr>
          <p:cNvPr id="25" name="Rectangle 24">
            <a:extLst>
              <a:ext uri="{FF2B5EF4-FFF2-40B4-BE49-F238E27FC236}">
                <a16:creationId xmlns:a16="http://schemas.microsoft.com/office/drawing/2014/main" id="{B7D4836A-FE4D-E2A1-7D1B-864661FE65C9}"/>
              </a:ext>
            </a:extLst>
          </p:cNvPr>
          <p:cNvSpPr/>
          <p:nvPr/>
        </p:nvSpPr>
        <p:spPr>
          <a:xfrm>
            <a:off x="985551" y="1631048"/>
            <a:ext cx="5200670" cy="879238"/>
          </a:xfrm>
          <a:prstGeom prst="rect">
            <a:avLst/>
          </a:prstGeom>
          <a:solidFill>
            <a:srgbClr val="3B4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Title 1">
            <a:extLst>
              <a:ext uri="{FF2B5EF4-FFF2-40B4-BE49-F238E27FC236}">
                <a16:creationId xmlns:a16="http://schemas.microsoft.com/office/drawing/2014/main" id="{AD33BA46-F0C4-F45C-E85F-DD82EE91630B}"/>
              </a:ext>
            </a:extLst>
          </p:cNvPr>
          <p:cNvSpPr txBox="1">
            <a:spLocks/>
          </p:cNvSpPr>
          <p:nvPr/>
        </p:nvSpPr>
        <p:spPr>
          <a:xfrm>
            <a:off x="1150536" y="1631048"/>
            <a:ext cx="4870702" cy="8792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a:pPr>
            <a:r>
              <a:rPr lang="en-ID" sz="1200" b="0" i="0" u="none" strike="noStrike" baseline="0">
                <a:solidFill>
                  <a:schemeClr val="bg1"/>
                </a:solidFill>
                <a:latin typeface="Montserrat ExtraBold" panose="00000900000000000000" pitchFamily="50" charset="0"/>
              </a:rPr>
              <a:t>Login Portal SNPMB dan Memilih Menu Pendaftaran UTBK-SNBT</a:t>
            </a:r>
          </a:p>
          <a:p>
            <a:pPr marL="171450" indent="-171450">
              <a:lnSpc>
                <a:spcPct val="100000"/>
              </a:lnSpc>
              <a:buFont typeface="Arial" panose="020B0604020202020204" pitchFamily="34" charset="0"/>
              <a:buChar char="•"/>
            </a:pPr>
            <a:r>
              <a:rPr lang="en-ID" sz="1200" b="0" i="0" u="none" strike="noStrike" baseline="0">
                <a:solidFill>
                  <a:schemeClr val="bg1"/>
                </a:solidFill>
                <a:latin typeface="Montserrat Medium" panose="00000600000000000000" pitchFamily="50" charset="0"/>
              </a:rPr>
              <a:t>Masuk ke Portal SNPMB menggunakan akun SNPMB</a:t>
            </a:r>
          </a:p>
        </p:txBody>
      </p:sp>
      <p:sp>
        <p:nvSpPr>
          <p:cNvPr id="28" name="Rectangle 27">
            <a:extLst>
              <a:ext uri="{FF2B5EF4-FFF2-40B4-BE49-F238E27FC236}">
                <a16:creationId xmlns:a16="http://schemas.microsoft.com/office/drawing/2014/main" id="{4AA2285C-E743-EFC5-E319-22AE44A464B1}"/>
              </a:ext>
            </a:extLst>
          </p:cNvPr>
          <p:cNvSpPr/>
          <p:nvPr/>
        </p:nvSpPr>
        <p:spPr>
          <a:xfrm>
            <a:off x="6351206" y="1809326"/>
            <a:ext cx="5200670" cy="1061775"/>
          </a:xfrm>
          <a:prstGeom prst="rect">
            <a:avLst/>
          </a:prstGeom>
          <a:solidFill>
            <a:srgbClr val="E2B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Title 1">
            <a:extLst>
              <a:ext uri="{FF2B5EF4-FFF2-40B4-BE49-F238E27FC236}">
                <a16:creationId xmlns:a16="http://schemas.microsoft.com/office/drawing/2014/main" id="{8430DD7F-8145-6329-290B-08F07807C09C}"/>
              </a:ext>
            </a:extLst>
          </p:cNvPr>
          <p:cNvSpPr txBox="1">
            <a:spLocks/>
          </p:cNvSpPr>
          <p:nvPr/>
        </p:nvSpPr>
        <p:spPr>
          <a:xfrm>
            <a:off x="6516190" y="1809327"/>
            <a:ext cx="4870702" cy="10617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2"/>
            </a:pPr>
            <a:r>
              <a:rPr lang="en-ID" sz="1200" b="0" i="0" u="none" strike="noStrike" baseline="0">
                <a:solidFill>
                  <a:schemeClr val="bg1"/>
                </a:solidFill>
                <a:latin typeface="Montserrat ExtraBold" panose="00000900000000000000" pitchFamily="50" charset="0"/>
              </a:rPr>
              <a:t>Melengkapi Biodata</a:t>
            </a:r>
          </a:p>
          <a:p>
            <a:pPr marL="171450" indent="-171450">
              <a:lnSpc>
                <a:spcPct val="100000"/>
              </a:lnSpc>
              <a:buFont typeface="Arial" panose="020B0604020202020204" pitchFamily="34" charset="0"/>
              <a:buChar char="•"/>
            </a:pPr>
            <a:r>
              <a:rPr lang="en-ID" sz="1200" b="0" i="0" u="none" strike="noStrike" baseline="0">
                <a:solidFill>
                  <a:schemeClr val="bg1"/>
                </a:solidFill>
                <a:latin typeface="Montserrat Medium" panose="00000600000000000000" pitchFamily="50" charset="0"/>
              </a:rPr>
              <a:t>Mengisi dan melengkapi biodata, unggah pas foto berwarna terbaru, dan verifikasi biodata serta unduh dan unggah pernyataan tunanetra dan/atau hambatan visual</a:t>
            </a:r>
          </a:p>
        </p:txBody>
      </p:sp>
      <p:sp>
        <p:nvSpPr>
          <p:cNvPr id="31" name="Rectangle 30">
            <a:extLst>
              <a:ext uri="{FF2B5EF4-FFF2-40B4-BE49-F238E27FC236}">
                <a16:creationId xmlns:a16="http://schemas.microsoft.com/office/drawing/2014/main" id="{0BCBC97F-BC8C-AC2E-5E72-3BF870579A58}"/>
              </a:ext>
            </a:extLst>
          </p:cNvPr>
          <p:cNvSpPr/>
          <p:nvPr/>
        </p:nvSpPr>
        <p:spPr>
          <a:xfrm>
            <a:off x="985551" y="2702459"/>
            <a:ext cx="5200670" cy="8792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Title 1">
            <a:extLst>
              <a:ext uri="{FF2B5EF4-FFF2-40B4-BE49-F238E27FC236}">
                <a16:creationId xmlns:a16="http://schemas.microsoft.com/office/drawing/2014/main" id="{F4007E0E-BC9B-C75B-3C10-8AAC30EA4C45}"/>
              </a:ext>
            </a:extLst>
          </p:cNvPr>
          <p:cNvSpPr txBox="1">
            <a:spLocks/>
          </p:cNvSpPr>
          <p:nvPr/>
        </p:nvSpPr>
        <p:spPr>
          <a:xfrm>
            <a:off x="1150536" y="2702459"/>
            <a:ext cx="4870702" cy="8792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3"/>
            </a:pPr>
            <a:r>
              <a:rPr lang="en-ID" sz="1200" b="0" i="0" u="none" strike="noStrike" baseline="0">
                <a:solidFill>
                  <a:schemeClr val="bg1"/>
                </a:solidFill>
                <a:latin typeface="Montserrat ExtraBold" panose="00000900000000000000" pitchFamily="50" charset="0"/>
              </a:rPr>
              <a:t>Memilih Program Studi dan Mengunggah Portfolio</a:t>
            </a:r>
          </a:p>
          <a:p>
            <a:pPr marL="228600" indent="-228600">
              <a:lnSpc>
                <a:spcPct val="100000"/>
              </a:lnSpc>
              <a:buFont typeface="Arial" panose="020B0604020202020204" pitchFamily="34" charset="0"/>
              <a:buChar char="•"/>
            </a:pPr>
            <a:r>
              <a:rPr lang="en-ID" sz="1200" b="0" i="0" u="none" strike="noStrike" baseline="0">
                <a:solidFill>
                  <a:schemeClr val="bg1"/>
                </a:solidFill>
                <a:latin typeface="Montserrat Medium" panose="00000600000000000000" pitchFamily="50" charset="0"/>
              </a:rPr>
              <a:t>Mengunggah portofolio wajib bagi peserta yang memilih program studi Bidang Seni dan/atau Olahraga</a:t>
            </a:r>
          </a:p>
        </p:txBody>
      </p:sp>
      <p:sp>
        <p:nvSpPr>
          <p:cNvPr id="33" name="Rectangle 32">
            <a:extLst>
              <a:ext uri="{FF2B5EF4-FFF2-40B4-BE49-F238E27FC236}">
                <a16:creationId xmlns:a16="http://schemas.microsoft.com/office/drawing/2014/main" id="{ABE558B7-740D-B7FE-0E7A-F3ACE45E27A1}"/>
              </a:ext>
            </a:extLst>
          </p:cNvPr>
          <p:cNvSpPr/>
          <p:nvPr/>
        </p:nvSpPr>
        <p:spPr>
          <a:xfrm>
            <a:off x="6351206" y="2989381"/>
            <a:ext cx="5200670" cy="8792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Title 1">
            <a:extLst>
              <a:ext uri="{FF2B5EF4-FFF2-40B4-BE49-F238E27FC236}">
                <a16:creationId xmlns:a16="http://schemas.microsoft.com/office/drawing/2014/main" id="{88CBC64A-6703-BE34-8E6A-336F5B92B391}"/>
              </a:ext>
            </a:extLst>
          </p:cNvPr>
          <p:cNvSpPr txBox="1">
            <a:spLocks/>
          </p:cNvSpPr>
          <p:nvPr/>
        </p:nvSpPr>
        <p:spPr>
          <a:xfrm>
            <a:off x="6516191" y="2989381"/>
            <a:ext cx="4870702" cy="8792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4"/>
            </a:pPr>
            <a:r>
              <a:rPr lang="en-ID" sz="1200" b="0" i="0" u="none" strike="noStrike" baseline="0">
                <a:solidFill>
                  <a:schemeClr val="bg1"/>
                </a:solidFill>
                <a:latin typeface="Montserrat ExtraBold" panose="00000900000000000000" pitchFamily="50" charset="0"/>
              </a:rPr>
              <a:t>Memilih Pusat UTBK</a:t>
            </a:r>
          </a:p>
          <a:p>
            <a:pPr marL="228600" indent="-228600">
              <a:lnSpc>
                <a:spcPct val="100000"/>
              </a:lnSpc>
              <a:buFont typeface="Arial" panose="020B0604020202020204" pitchFamily="34" charset="0"/>
              <a:buChar char="•"/>
            </a:pPr>
            <a:r>
              <a:rPr lang="en-ID" sz="1200" b="0" i="0" u="none" strike="noStrike" baseline="0">
                <a:solidFill>
                  <a:schemeClr val="bg1"/>
                </a:solidFill>
                <a:latin typeface="Montserrat Medium" panose="00000600000000000000" pitchFamily="50" charset="0"/>
              </a:rPr>
              <a:t>Memperoleh slip pembayaran biaya UTBK bagi peserta non pelamar KIP Kuliah</a:t>
            </a:r>
          </a:p>
        </p:txBody>
      </p:sp>
      <p:sp>
        <p:nvSpPr>
          <p:cNvPr id="43" name="Rectangle 42">
            <a:extLst>
              <a:ext uri="{FF2B5EF4-FFF2-40B4-BE49-F238E27FC236}">
                <a16:creationId xmlns:a16="http://schemas.microsoft.com/office/drawing/2014/main" id="{99A5B2D7-F048-8A38-EBF4-DD4F46445F2D}"/>
              </a:ext>
            </a:extLst>
          </p:cNvPr>
          <p:cNvSpPr/>
          <p:nvPr/>
        </p:nvSpPr>
        <p:spPr>
          <a:xfrm>
            <a:off x="985551" y="3818384"/>
            <a:ext cx="5200670" cy="879238"/>
          </a:xfrm>
          <a:prstGeom prst="rect">
            <a:avLst/>
          </a:prstGeom>
          <a:solidFill>
            <a:srgbClr val="3B4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Title 1">
            <a:extLst>
              <a:ext uri="{FF2B5EF4-FFF2-40B4-BE49-F238E27FC236}">
                <a16:creationId xmlns:a16="http://schemas.microsoft.com/office/drawing/2014/main" id="{6D29240D-2E09-4A9E-7280-C05A003464A4}"/>
              </a:ext>
            </a:extLst>
          </p:cNvPr>
          <p:cNvSpPr txBox="1">
            <a:spLocks/>
          </p:cNvSpPr>
          <p:nvPr/>
        </p:nvSpPr>
        <p:spPr>
          <a:xfrm>
            <a:off x="1150536" y="3818384"/>
            <a:ext cx="4870702" cy="8792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5"/>
            </a:pPr>
            <a:r>
              <a:rPr lang="en-ID" sz="1200" b="0" i="0" u="none" strike="noStrike" baseline="0">
                <a:solidFill>
                  <a:schemeClr val="bg1"/>
                </a:solidFill>
                <a:latin typeface="Montserrat ExtraBold" panose="00000900000000000000" pitchFamily="50" charset="0"/>
              </a:rPr>
              <a:t>Melakukan Pembayaran</a:t>
            </a:r>
          </a:p>
          <a:p>
            <a:pPr marL="228600" indent="-228600">
              <a:lnSpc>
                <a:spcPct val="100000"/>
              </a:lnSpc>
              <a:buFont typeface="Arial" panose="020B0604020202020204" pitchFamily="34" charset="0"/>
              <a:buChar char="•"/>
            </a:pPr>
            <a:r>
              <a:rPr lang="en-ID" sz="1200" b="0" i="0" u="none" strike="noStrike" baseline="0">
                <a:solidFill>
                  <a:schemeClr val="bg1"/>
                </a:solidFill>
                <a:latin typeface="Montserrat Medium" panose="00000600000000000000" pitchFamily="50" charset="0"/>
              </a:rPr>
              <a:t>Lembaga dan mekanisme pembayaran akan diinformasikan lebih lanjut</a:t>
            </a:r>
          </a:p>
        </p:txBody>
      </p:sp>
      <p:sp>
        <p:nvSpPr>
          <p:cNvPr id="45" name="Rectangle 44">
            <a:extLst>
              <a:ext uri="{FF2B5EF4-FFF2-40B4-BE49-F238E27FC236}">
                <a16:creationId xmlns:a16="http://schemas.microsoft.com/office/drawing/2014/main" id="{E5E392AE-0837-DDA7-7CB6-168CE2CFA9C7}"/>
              </a:ext>
            </a:extLst>
          </p:cNvPr>
          <p:cNvSpPr/>
          <p:nvPr/>
        </p:nvSpPr>
        <p:spPr>
          <a:xfrm>
            <a:off x="6351206" y="3996662"/>
            <a:ext cx="5200670" cy="1061775"/>
          </a:xfrm>
          <a:prstGeom prst="rect">
            <a:avLst/>
          </a:prstGeom>
          <a:solidFill>
            <a:srgbClr val="E2B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Title 1">
            <a:extLst>
              <a:ext uri="{FF2B5EF4-FFF2-40B4-BE49-F238E27FC236}">
                <a16:creationId xmlns:a16="http://schemas.microsoft.com/office/drawing/2014/main" id="{B36CDBFF-C5CE-AB54-DC5C-43F55E5A1CB6}"/>
              </a:ext>
            </a:extLst>
          </p:cNvPr>
          <p:cNvSpPr txBox="1">
            <a:spLocks/>
          </p:cNvSpPr>
          <p:nvPr/>
        </p:nvSpPr>
        <p:spPr>
          <a:xfrm>
            <a:off x="6516190" y="3996663"/>
            <a:ext cx="4870702" cy="10617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6"/>
            </a:pPr>
            <a:r>
              <a:rPr lang="en-ID" sz="1200" b="0" i="0" u="none" strike="noStrike" baseline="0">
                <a:solidFill>
                  <a:schemeClr val="bg1"/>
                </a:solidFill>
                <a:latin typeface="Montserrat ExtraBold" panose="00000900000000000000" pitchFamily="50" charset="0"/>
              </a:rPr>
              <a:t>Mengunduh Kartu Peserta UTBK-SNBT</a:t>
            </a:r>
          </a:p>
          <a:p>
            <a:pPr marL="228600" indent="-228600">
              <a:lnSpc>
                <a:spcPct val="100000"/>
              </a:lnSpc>
              <a:buFont typeface="Arial" panose="020B0604020202020204" pitchFamily="34" charset="0"/>
              <a:buChar char="•"/>
            </a:pPr>
            <a:r>
              <a:rPr lang="en-ID" sz="1200" b="0" i="0" u="none" strike="noStrike" baseline="0">
                <a:solidFill>
                  <a:schemeClr val="bg1"/>
                </a:solidFill>
                <a:latin typeface="Montserrat Medium" panose="00000600000000000000" pitchFamily="50" charset="0"/>
              </a:rPr>
              <a:t>Masuk ke Portal SNPMB dan memilih menu pendaftaran UTBK-SNBT untuk unduh kartu peserta UTBK-SNBT</a:t>
            </a:r>
          </a:p>
        </p:txBody>
      </p:sp>
      <p:sp>
        <p:nvSpPr>
          <p:cNvPr id="47" name="Rectangle 46">
            <a:extLst>
              <a:ext uri="{FF2B5EF4-FFF2-40B4-BE49-F238E27FC236}">
                <a16:creationId xmlns:a16="http://schemas.microsoft.com/office/drawing/2014/main" id="{26D7D790-1148-9A0F-0B5E-FA55FCCACA9B}"/>
              </a:ext>
            </a:extLst>
          </p:cNvPr>
          <p:cNvSpPr/>
          <p:nvPr/>
        </p:nvSpPr>
        <p:spPr>
          <a:xfrm>
            <a:off x="985551" y="4889795"/>
            <a:ext cx="5200670" cy="8792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Title 1">
            <a:extLst>
              <a:ext uri="{FF2B5EF4-FFF2-40B4-BE49-F238E27FC236}">
                <a16:creationId xmlns:a16="http://schemas.microsoft.com/office/drawing/2014/main" id="{BFE2DECB-E578-37DF-F0DE-1188B3F03399}"/>
              </a:ext>
            </a:extLst>
          </p:cNvPr>
          <p:cNvSpPr txBox="1">
            <a:spLocks/>
          </p:cNvSpPr>
          <p:nvPr/>
        </p:nvSpPr>
        <p:spPr>
          <a:xfrm>
            <a:off x="1150536" y="4889795"/>
            <a:ext cx="4870702" cy="8792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startAt="7"/>
            </a:pPr>
            <a:r>
              <a:rPr lang="en-ID" sz="1200" b="0" i="0" u="none" strike="noStrike" baseline="0">
                <a:solidFill>
                  <a:schemeClr val="bg1"/>
                </a:solidFill>
                <a:latin typeface="Montserrat ExtraBold" panose="00000900000000000000" pitchFamily="50" charset="0"/>
              </a:rPr>
              <a:t>Peserta membayar biaya UTBK sebagai syarat pendaftaran UTBK-SNBT 2024 sebesar Rp.200.000,00 (dua ratus ribu rupiah)</a:t>
            </a:r>
            <a:endParaRPr lang="en-ID" sz="1200" b="0" i="0" u="none" strike="noStrike" baseline="0">
              <a:solidFill>
                <a:schemeClr val="bg1"/>
              </a:solidFill>
              <a:latin typeface="Montserrat Medium" panose="00000600000000000000" pitchFamily="50" charset="0"/>
            </a:endParaRPr>
          </a:p>
        </p:txBody>
      </p:sp>
    </p:spTree>
    <p:extLst>
      <p:ext uri="{BB962C8B-B14F-4D97-AF65-F5344CB8AC3E}">
        <p14:creationId xmlns:p14="http://schemas.microsoft.com/office/powerpoint/2010/main" val="560528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708CCF-03B2-4374-08B0-EDE369D7D11B}"/>
              </a:ext>
            </a:extLst>
          </p:cNvPr>
          <p:cNvPicPr>
            <a:picLocks noChangeAspect="1"/>
          </p:cNvPicPr>
          <p:nvPr/>
        </p:nvPicPr>
        <p:blipFill>
          <a:blip r:embed="rId2"/>
          <a:stretch>
            <a:fillRect/>
          </a:stretch>
        </p:blipFill>
        <p:spPr>
          <a:xfrm>
            <a:off x="0" y="570121"/>
            <a:ext cx="12192000" cy="5717758"/>
          </a:xfrm>
          <a:prstGeom prst="rect">
            <a:avLst/>
          </a:prstGeom>
        </p:spPr>
      </p:pic>
      <p:pic>
        <p:nvPicPr>
          <p:cNvPr id="9" name="Picture 8">
            <a:extLst>
              <a:ext uri="{FF2B5EF4-FFF2-40B4-BE49-F238E27FC236}">
                <a16:creationId xmlns:a16="http://schemas.microsoft.com/office/drawing/2014/main" id="{CE43834F-99DD-893E-F225-DD1EECD6101A}"/>
              </a:ext>
            </a:extLst>
          </p:cNvPr>
          <p:cNvPicPr>
            <a:picLocks noChangeAspect="1"/>
          </p:cNvPicPr>
          <p:nvPr/>
        </p:nvPicPr>
        <p:blipFill>
          <a:blip r:embed="rId3"/>
          <a:stretch>
            <a:fillRect/>
          </a:stretch>
        </p:blipFill>
        <p:spPr>
          <a:xfrm>
            <a:off x="0" y="6172200"/>
            <a:ext cx="12192000" cy="685800"/>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0A48B895-2A53-05CE-C189-893731D5F269}"/>
              </a:ext>
            </a:extLst>
          </p:cNvPr>
          <p:cNvPicPr>
            <a:picLocks/>
          </p:cNvPicPr>
          <p:nvPr/>
        </p:nvPicPr>
        <p:blipFill>
          <a:blip r:embed="rId4">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4" name="Title 1">
            <a:extLst>
              <a:ext uri="{FF2B5EF4-FFF2-40B4-BE49-F238E27FC236}">
                <a16:creationId xmlns:a16="http://schemas.microsoft.com/office/drawing/2014/main" id="{8583BD18-3BB8-6C35-A2F8-CF5F19E8C7E2}"/>
              </a:ext>
            </a:extLst>
          </p:cNvPr>
          <p:cNvSpPr txBox="1">
            <a:spLocks/>
          </p:cNvSpPr>
          <p:nvPr/>
        </p:nvSpPr>
        <p:spPr>
          <a:xfrm>
            <a:off x="741872" y="4427443"/>
            <a:ext cx="3467819" cy="3603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bg1"/>
                </a:solidFill>
                <a:latin typeface="Stag Sans Bold" panose="020B0803040000020004" pitchFamily="34" charset="0"/>
                <a:ea typeface="Centra No1" pitchFamily="50" charset="0"/>
              </a:rPr>
              <a:t>Kampus Unesa 1</a:t>
            </a:r>
          </a:p>
        </p:txBody>
      </p:sp>
      <p:sp>
        <p:nvSpPr>
          <p:cNvPr id="5" name="Title 1">
            <a:extLst>
              <a:ext uri="{FF2B5EF4-FFF2-40B4-BE49-F238E27FC236}">
                <a16:creationId xmlns:a16="http://schemas.microsoft.com/office/drawing/2014/main" id="{CA64ABDF-5B6E-77D6-0719-3944766D6AA8}"/>
              </a:ext>
            </a:extLst>
          </p:cNvPr>
          <p:cNvSpPr txBox="1">
            <a:spLocks/>
          </p:cNvSpPr>
          <p:nvPr/>
        </p:nvSpPr>
        <p:spPr>
          <a:xfrm>
            <a:off x="741871" y="4908430"/>
            <a:ext cx="3467819" cy="103517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800" i="0" u="none" strike="noStrike" baseline="0">
                <a:solidFill>
                  <a:srgbClr val="11257B"/>
                </a:solidFill>
                <a:latin typeface="Montserrat SemiBold" panose="00000700000000000000" pitchFamily="50" charset="0"/>
              </a:rPr>
              <a:t>Jalan Ketintang, Surabaya 60231</a:t>
            </a:r>
          </a:p>
        </p:txBody>
      </p:sp>
      <p:sp>
        <p:nvSpPr>
          <p:cNvPr id="7" name="Title 1">
            <a:extLst>
              <a:ext uri="{FF2B5EF4-FFF2-40B4-BE49-F238E27FC236}">
                <a16:creationId xmlns:a16="http://schemas.microsoft.com/office/drawing/2014/main" id="{F172FD86-B090-7B9E-C4DD-429F2D68610C}"/>
              </a:ext>
            </a:extLst>
          </p:cNvPr>
          <p:cNvSpPr txBox="1">
            <a:spLocks/>
          </p:cNvSpPr>
          <p:nvPr/>
        </p:nvSpPr>
        <p:spPr>
          <a:xfrm>
            <a:off x="4362090" y="4427443"/>
            <a:ext cx="3467819" cy="3603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bg1"/>
                </a:solidFill>
                <a:latin typeface="Stag Sans Bold" panose="020B0803040000020004" pitchFamily="34" charset="0"/>
                <a:ea typeface="Centra No1" pitchFamily="50" charset="0"/>
              </a:rPr>
              <a:t>Kampus Unesa 2</a:t>
            </a:r>
          </a:p>
        </p:txBody>
      </p:sp>
      <p:sp>
        <p:nvSpPr>
          <p:cNvPr id="8" name="Title 1">
            <a:extLst>
              <a:ext uri="{FF2B5EF4-FFF2-40B4-BE49-F238E27FC236}">
                <a16:creationId xmlns:a16="http://schemas.microsoft.com/office/drawing/2014/main" id="{A8ABE89B-3886-BB59-70AF-02EDE294FF66}"/>
              </a:ext>
            </a:extLst>
          </p:cNvPr>
          <p:cNvSpPr txBox="1">
            <a:spLocks/>
          </p:cNvSpPr>
          <p:nvPr/>
        </p:nvSpPr>
        <p:spPr>
          <a:xfrm>
            <a:off x="4362089" y="4908430"/>
            <a:ext cx="3467819" cy="103517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800" i="0" u="none" strike="noStrike" baseline="0">
                <a:solidFill>
                  <a:schemeClr val="bg1"/>
                </a:solidFill>
                <a:latin typeface="Montserrat SemiBold" panose="00000700000000000000" pitchFamily="50" charset="0"/>
              </a:rPr>
              <a:t>Jl Raya Kampus Unesa, Lidah Wetan Surabaya 60213 </a:t>
            </a:r>
          </a:p>
        </p:txBody>
      </p:sp>
      <p:sp>
        <p:nvSpPr>
          <p:cNvPr id="10" name="Title 1">
            <a:extLst>
              <a:ext uri="{FF2B5EF4-FFF2-40B4-BE49-F238E27FC236}">
                <a16:creationId xmlns:a16="http://schemas.microsoft.com/office/drawing/2014/main" id="{9AD0A346-0D09-E4EC-7DBA-F0BD7A1F1DC6}"/>
              </a:ext>
            </a:extLst>
          </p:cNvPr>
          <p:cNvSpPr txBox="1">
            <a:spLocks/>
          </p:cNvSpPr>
          <p:nvPr/>
        </p:nvSpPr>
        <p:spPr>
          <a:xfrm>
            <a:off x="7982307" y="4427443"/>
            <a:ext cx="3467819" cy="3603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bg1"/>
                </a:solidFill>
                <a:latin typeface="Stag Sans Bold" panose="020B0803040000020004" pitchFamily="34" charset="0"/>
                <a:ea typeface="Centra No1" pitchFamily="50" charset="0"/>
              </a:rPr>
              <a:t>Kampus Unesa 3</a:t>
            </a:r>
          </a:p>
        </p:txBody>
      </p:sp>
      <p:sp>
        <p:nvSpPr>
          <p:cNvPr id="11" name="Title 1">
            <a:extLst>
              <a:ext uri="{FF2B5EF4-FFF2-40B4-BE49-F238E27FC236}">
                <a16:creationId xmlns:a16="http://schemas.microsoft.com/office/drawing/2014/main" id="{CB539FCC-BE36-E9A4-014A-6425F7993523}"/>
              </a:ext>
            </a:extLst>
          </p:cNvPr>
          <p:cNvSpPr txBox="1">
            <a:spLocks/>
          </p:cNvSpPr>
          <p:nvPr/>
        </p:nvSpPr>
        <p:spPr>
          <a:xfrm>
            <a:off x="7982306" y="4908430"/>
            <a:ext cx="3467819" cy="103517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800" i="0" u="none" strike="noStrike" baseline="0">
                <a:solidFill>
                  <a:srgbClr val="11257B"/>
                </a:solidFill>
                <a:latin typeface="Montserrat SemiBold" panose="00000700000000000000" pitchFamily="50" charset="0"/>
              </a:rPr>
              <a:t>Jl. Prof. Dr. Mustopo No.4 Surabaya</a:t>
            </a:r>
          </a:p>
        </p:txBody>
      </p:sp>
      <p:sp>
        <p:nvSpPr>
          <p:cNvPr id="12" name="Title 1">
            <a:extLst>
              <a:ext uri="{FF2B5EF4-FFF2-40B4-BE49-F238E27FC236}">
                <a16:creationId xmlns:a16="http://schemas.microsoft.com/office/drawing/2014/main" id="{5B561284-A623-0D28-1E91-87E46A4F1C03}"/>
              </a:ext>
            </a:extLst>
          </p:cNvPr>
          <p:cNvSpPr txBox="1">
            <a:spLocks/>
          </p:cNvSpPr>
          <p:nvPr/>
        </p:nvSpPr>
        <p:spPr>
          <a:xfrm>
            <a:off x="2125792" y="559578"/>
            <a:ext cx="5791200" cy="10318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rgbClr val="FFC93C"/>
                </a:solidFill>
                <a:latin typeface="Stag Sans Medium" panose="020B0603040000020004" pitchFamily="34" charset="0"/>
              </a:rPr>
              <a:t>Lokasi</a:t>
            </a:r>
          </a:p>
          <a:p>
            <a:r>
              <a:rPr lang="en-US" sz="3600" i="1">
                <a:solidFill>
                  <a:srgbClr val="444B98"/>
                </a:solidFill>
                <a:latin typeface="Stag Sans Medium" panose="020B0603040000020004" pitchFamily="34" charset="0"/>
              </a:rPr>
              <a:t>Kampus Unesa</a:t>
            </a:r>
          </a:p>
        </p:txBody>
      </p:sp>
    </p:spTree>
    <p:extLst>
      <p:ext uri="{BB962C8B-B14F-4D97-AF65-F5344CB8AC3E}">
        <p14:creationId xmlns:p14="http://schemas.microsoft.com/office/powerpoint/2010/main" val="4122397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screen with a black background&#10;&#10;Description automatically generated">
            <a:extLst>
              <a:ext uri="{FF2B5EF4-FFF2-40B4-BE49-F238E27FC236}">
                <a16:creationId xmlns:a16="http://schemas.microsoft.com/office/drawing/2014/main" id="{3085571F-2A4D-91A2-9B32-ECA4D025D74F}"/>
              </a:ext>
            </a:extLst>
          </p:cNvPr>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8" name="Rectangle 7">
            <a:extLst>
              <a:ext uri="{FF2B5EF4-FFF2-40B4-BE49-F238E27FC236}">
                <a16:creationId xmlns:a16="http://schemas.microsoft.com/office/drawing/2014/main" id="{636DC3DA-D9D6-EA24-7635-B0A400184FF2}"/>
              </a:ext>
            </a:extLst>
          </p:cNvPr>
          <p:cNvSpPr/>
          <p:nvPr/>
        </p:nvSpPr>
        <p:spPr>
          <a:xfrm>
            <a:off x="5817883" y="752112"/>
            <a:ext cx="5631499" cy="1121375"/>
          </a:xfrm>
          <a:prstGeom prst="rect">
            <a:avLst/>
          </a:prstGeom>
          <a:solidFill>
            <a:srgbClr val="3B4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69C677E3-88B4-5846-5F14-9DAC392F4A78}"/>
              </a:ext>
            </a:extLst>
          </p:cNvPr>
          <p:cNvPicPr>
            <a:picLocks noChangeAspect="1"/>
          </p:cNvPicPr>
          <p:nvPr/>
        </p:nvPicPr>
        <p:blipFill>
          <a:blip r:embed="rId3"/>
          <a:stretch>
            <a:fillRect/>
          </a:stretch>
        </p:blipFill>
        <p:spPr>
          <a:xfrm>
            <a:off x="5817883" y="742587"/>
            <a:ext cx="5631499" cy="369263"/>
          </a:xfrm>
          <a:prstGeom prst="rect">
            <a:avLst/>
          </a:prstGeom>
        </p:spPr>
      </p:pic>
      <p:sp>
        <p:nvSpPr>
          <p:cNvPr id="9" name="Rectangle 8">
            <a:extLst>
              <a:ext uri="{FF2B5EF4-FFF2-40B4-BE49-F238E27FC236}">
                <a16:creationId xmlns:a16="http://schemas.microsoft.com/office/drawing/2014/main" id="{F12D9D11-4F2D-F07F-60D0-42CFC654C166}"/>
              </a:ext>
            </a:extLst>
          </p:cNvPr>
          <p:cNvSpPr/>
          <p:nvPr/>
        </p:nvSpPr>
        <p:spPr>
          <a:xfrm>
            <a:off x="5817883" y="1873487"/>
            <a:ext cx="5631499" cy="1965488"/>
          </a:xfrm>
          <a:prstGeom prst="rect">
            <a:avLst/>
          </a:prstGeom>
          <a:solidFill>
            <a:srgbClr val="E2BC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D3E31A39-EA5F-4F61-1B99-0AA463FEE012}"/>
              </a:ext>
            </a:extLst>
          </p:cNvPr>
          <p:cNvSpPr/>
          <p:nvPr/>
        </p:nvSpPr>
        <p:spPr>
          <a:xfrm>
            <a:off x="5817883" y="3838975"/>
            <a:ext cx="5631499" cy="1965488"/>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itle 1">
            <a:extLst>
              <a:ext uri="{FF2B5EF4-FFF2-40B4-BE49-F238E27FC236}">
                <a16:creationId xmlns:a16="http://schemas.microsoft.com/office/drawing/2014/main" id="{7F4B14F5-655F-06B9-ACE3-3A6E0DB9A159}"/>
              </a:ext>
            </a:extLst>
          </p:cNvPr>
          <p:cNvSpPr txBox="1">
            <a:spLocks/>
          </p:cNvSpPr>
          <p:nvPr/>
        </p:nvSpPr>
        <p:spPr>
          <a:xfrm>
            <a:off x="6123518" y="81171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600" b="0" i="0" u="none" strike="noStrike" baseline="0">
                <a:solidFill>
                  <a:schemeClr val="bg1"/>
                </a:solidFill>
                <a:latin typeface="Montserrat SemiBold" panose="00000700000000000000" pitchFamily="50" charset="0"/>
              </a:rPr>
              <a:t>Materi Tes</a:t>
            </a:r>
            <a:endParaRPr lang="en-US" sz="1600" spc="-150">
              <a:solidFill>
                <a:schemeClr val="bg1"/>
              </a:solidFill>
              <a:latin typeface="Montserrat SemiBold" panose="00000700000000000000" pitchFamily="50" charset="0"/>
              <a:ea typeface="Centra No1" pitchFamily="50" charset="0"/>
            </a:endParaRPr>
          </a:p>
        </p:txBody>
      </p:sp>
      <p:sp>
        <p:nvSpPr>
          <p:cNvPr id="6" name="Title 1">
            <a:extLst>
              <a:ext uri="{FF2B5EF4-FFF2-40B4-BE49-F238E27FC236}">
                <a16:creationId xmlns:a16="http://schemas.microsoft.com/office/drawing/2014/main" id="{3522CA2B-F3F1-F977-68DC-DE541506575C}"/>
              </a:ext>
            </a:extLst>
          </p:cNvPr>
          <p:cNvSpPr txBox="1">
            <a:spLocks/>
          </p:cNvSpPr>
          <p:nvPr/>
        </p:nvSpPr>
        <p:spPr>
          <a:xfrm>
            <a:off x="6248712" y="1406762"/>
            <a:ext cx="5020227" cy="454546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600" indent="-228600">
              <a:lnSpc>
                <a:spcPct val="100000"/>
              </a:lnSpc>
              <a:buFont typeface="+mj-lt"/>
              <a:buAutoNum type="arabicPeriod"/>
            </a:pPr>
            <a:r>
              <a:rPr lang="en-ID" sz="1200" b="0" i="0" u="none" strike="noStrike" baseline="0">
                <a:solidFill>
                  <a:schemeClr val="bg1"/>
                </a:solidFill>
                <a:latin typeface="Montserrat Medium" panose="00000600000000000000" pitchFamily="50" charset="0"/>
              </a:rPr>
              <a:t>Tes Potensi Skolastik (TPS)</a:t>
            </a:r>
          </a:p>
          <a:p>
            <a:pPr marL="228600" indent="-228600">
              <a:lnSpc>
                <a:spcPct val="100000"/>
              </a:lnSpc>
              <a:buFont typeface="+mj-lt"/>
              <a:buAutoNum type="arabicPeriod"/>
            </a:pPr>
            <a:endParaRPr lang="en-ID" sz="1200" b="0" i="0" u="none" strike="noStrike" baseline="0">
              <a:solidFill>
                <a:schemeClr val="bg1"/>
              </a:solidFill>
              <a:latin typeface="Montserrat Medium" panose="00000600000000000000" pitchFamily="50" charset="0"/>
            </a:endParaRPr>
          </a:p>
          <a:p>
            <a:pPr marL="228600" indent="-228600">
              <a:lnSpc>
                <a:spcPct val="100000"/>
              </a:lnSpc>
              <a:buFont typeface="+mj-lt"/>
              <a:buAutoNum type="arabicPeriod"/>
            </a:pPr>
            <a:endParaRPr lang="en-ID" sz="1200" b="0" i="0" u="none" strike="noStrike" baseline="0">
              <a:solidFill>
                <a:schemeClr val="bg1"/>
              </a:solidFill>
              <a:latin typeface="Montserrat Medium" panose="00000600000000000000" pitchFamily="50" charset="0"/>
            </a:endParaRPr>
          </a:p>
          <a:p>
            <a:pPr marL="228600" indent="-228600">
              <a:lnSpc>
                <a:spcPct val="100000"/>
              </a:lnSpc>
              <a:buFont typeface="+mj-lt"/>
              <a:buAutoNum type="arabicPeriod"/>
            </a:pPr>
            <a:r>
              <a:rPr lang="en-ID" sz="1200" b="0" i="0" u="none" strike="noStrike" baseline="0">
                <a:solidFill>
                  <a:schemeClr val="bg1"/>
                </a:solidFill>
                <a:latin typeface="Montserrat Medium" panose="00000600000000000000" pitchFamily="50" charset="0"/>
              </a:rPr>
              <a:t>TPS mengukur kemampuan kognitif yang dianggap penting untuk keberhasilan di sekolah formal, khususnya pendidikan tinggi. Dalam TPS yang akan diuji adalah Kemampuan Penalaran Umum, Kemampuan Kuantitatif, Pengetahuan dan Pemahaman Umum, serta Kemampuan Memahami Bacaan dan Menulis. Kemampuan kuantitatif akan mencakup Pengetahuan dan Penguasaan Matematika Dasar.Literasi dalam Bahasa Indonesia dan Bahasa Inggris</a:t>
            </a:r>
          </a:p>
          <a:p>
            <a:pPr marL="228600" indent="-228600">
              <a:lnSpc>
                <a:spcPct val="100000"/>
              </a:lnSpc>
              <a:buFont typeface="+mj-lt"/>
              <a:buAutoNum type="arabicPeriod"/>
            </a:pPr>
            <a:endParaRPr lang="en-ID" sz="1200" b="0" i="0" u="none" strike="noStrike" baseline="0">
              <a:solidFill>
                <a:schemeClr val="bg1"/>
              </a:solidFill>
              <a:latin typeface="Montserrat Medium" panose="00000600000000000000" pitchFamily="50" charset="0"/>
            </a:endParaRPr>
          </a:p>
          <a:p>
            <a:pPr marL="228600" indent="-228600">
              <a:lnSpc>
                <a:spcPct val="100000"/>
              </a:lnSpc>
              <a:buFont typeface="+mj-lt"/>
              <a:buAutoNum type="arabicPeriod"/>
            </a:pPr>
            <a:endParaRPr lang="en-ID" sz="1200" b="0" i="0" u="none" strike="noStrike" baseline="0">
              <a:solidFill>
                <a:schemeClr val="bg1"/>
              </a:solidFill>
              <a:latin typeface="Montserrat Medium" panose="00000600000000000000" pitchFamily="50" charset="0"/>
            </a:endParaRPr>
          </a:p>
          <a:p>
            <a:pPr marL="228600" indent="-228600">
              <a:lnSpc>
                <a:spcPct val="100000"/>
              </a:lnSpc>
              <a:buFont typeface="+mj-lt"/>
              <a:buAutoNum type="arabicPeriod"/>
            </a:pPr>
            <a:r>
              <a:rPr lang="en-ID" sz="1200" b="0" i="0" u="none" strike="noStrike" baseline="0">
                <a:solidFill>
                  <a:schemeClr val="bg1"/>
                </a:solidFill>
                <a:latin typeface="Montserrat Medium" panose="00000600000000000000" pitchFamily="50" charset="0"/>
              </a:rPr>
              <a:t>Mengukur kemampuan untuk memahami, menggunakan, mengevaluasi, merefleksikan berbagai jenis teks untuk menyelesaikan masalah dan mengembangkan kapasitas individu sebagai warga Indonesia dan warga dunia agar dapat berkontribusi secara produktif kepada masyarakat.Penalaran Matematika</a:t>
            </a:r>
          </a:p>
        </p:txBody>
      </p:sp>
      <p:pic>
        <p:nvPicPr>
          <p:cNvPr id="13" name="Picture 12" descr="A person sitting in front of a computer&#10;&#10;Description automatically generated">
            <a:extLst>
              <a:ext uri="{FF2B5EF4-FFF2-40B4-BE49-F238E27FC236}">
                <a16:creationId xmlns:a16="http://schemas.microsoft.com/office/drawing/2014/main" id="{D521C394-4E27-AFF8-0931-DABF3A144A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250" y="1330344"/>
            <a:ext cx="5467040" cy="5178999"/>
          </a:xfrm>
          <a:prstGeom prst="rect">
            <a:avLst/>
          </a:prstGeom>
        </p:spPr>
      </p:pic>
      <p:sp>
        <p:nvSpPr>
          <p:cNvPr id="11" name="Title 1">
            <a:extLst>
              <a:ext uri="{FF2B5EF4-FFF2-40B4-BE49-F238E27FC236}">
                <a16:creationId xmlns:a16="http://schemas.microsoft.com/office/drawing/2014/main" id="{D248AB39-C962-28CB-C80B-17313B40FF03}"/>
              </a:ext>
            </a:extLst>
          </p:cNvPr>
          <p:cNvSpPr txBox="1">
            <a:spLocks/>
          </p:cNvSpPr>
          <p:nvPr/>
        </p:nvSpPr>
        <p:spPr>
          <a:xfrm>
            <a:off x="995637" y="732365"/>
            <a:ext cx="5791200" cy="10318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rgbClr val="FFC93C"/>
                </a:solidFill>
                <a:latin typeface="Stag Sans Medium" panose="020B0603040000020004" pitchFamily="34" charset="0"/>
              </a:rPr>
              <a:t>Materi</a:t>
            </a:r>
          </a:p>
          <a:p>
            <a:r>
              <a:rPr lang="en-US" sz="3600" i="1">
                <a:solidFill>
                  <a:srgbClr val="444B98"/>
                </a:solidFill>
                <a:latin typeface="Stag Sans Medium" panose="020B0603040000020004" pitchFamily="34" charset="0"/>
              </a:rPr>
              <a:t>Tes</a:t>
            </a:r>
          </a:p>
        </p:txBody>
      </p:sp>
      <p:pic>
        <p:nvPicPr>
          <p:cNvPr id="12" name="Picture 11"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spTree>
    <p:extLst>
      <p:ext uri="{BB962C8B-B14F-4D97-AF65-F5344CB8AC3E}">
        <p14:creationId xmlns:p14="http://schemas.microsoft.com/office/powerpoint/2010/main" val="3814671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oster of a child at a desk&#10;&#10;Description automatically generated">
            <a:extLst>
              <a:ext uri="{FF2B5EF4-FFF2-40B4-BE49-F238E27FC236}">
                <a16:creationId xmlns:a16="http://schemas.microsoft.com/office/drawing/2014/main" id="{25054B6E-755B-FC6A-EDB5-A3074CC6682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A848D5B1-E65A-17E4-DB1E-85F351EF7FE7}"/>
              </a:ext>
            </a:extLst>
          </p:cNvPr>
          <p:cNvSpPr txBox="1">
            <a:spLocks/>
          </p:cNvSpPr>
          <p:nvPr/>
        </p:nvSpPr>
        <p:spPr>
          <a:xfrm>
            <a:off x="790576" y="1025446"/>
            <a:ext cx="3857624" cy="39751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spcAft>
                <a:spcPts val="500"/>
              </a:spcAft>
              <a:buFont typeface="+mj-lt"/>
              <a:buAutoNum type="arabicPeriod"/>
            </a:pPr>
            <a:r>
              <a:rPr lang="en-ID" sz="1800" b="1" i="0" u="none" strike="noStrike" baseline="0" dirty="0" err="1">
                <a:solidFill>
                  <a:schemeClr val="bg1"/>
                </a:solidFill>
                <a:latin typeface="Montserrat Medium" panose="00000600000000000000" pitchFamily="50" charset="0"/>
              </a:rPr>
              <a:t>Nontes</a:t>
            </a:r>
            <a:r>
              <a:rPr lang="en-ID" sz="1800" b="1" i="0" u="none" strike="noStrike" baseline="0" dirty="0">
                <a:solidFill>
                  <a:schemeClr val="bg1"/>
                </a:solidFill>
                <a:latin typeface="Montserrat Medium" panose="00000600000000000000" pitchFamily="50" charset="0"/>
              </a:rPr>
              <a:t> (</a:t>
            </a:r>
            <a:r>
              <a:rPr lang="en-ID" sz="1800" b="1" i="0" u="none" strike="noStrike" baseline="0" dirty="0" err="1">
                <a:solidFill>
                  <a:schemeClr val="bg1"/>
                </a:solidFill>
                <a:latin typeface="Montserrat Medium" panose="00000600000000000000" pitchFamily="50" charset="0"/>
              </a:rPr>
              <a:t>Tidak</a:t>
            </a:r>
            <a:r>
              <a:rPr lang="en-ID" sz="1800" b="1" i="0" u="none" strike="noStrike" baseline="0" dirty="0">
                <a:solidFill>
                  <a:schemeClr val="bg1"/>
                </a:solidFill>
                <a:latin typeface="Montserrat Medium" panose="00000600000000000000" pitchFamily="50" charset="0"/>
              </a:rPr>
              <a:t> </a:t>
            </a:r>
            <a:r>
              <a:rPr lang="en-ID" sz="1800" b="1" i="0" u="none" strike="noStrike" baseline="0" dirty="0" err="1">
                <a:solidFill>
                  <a:schemeClr val="bg1"/>
                </a:solidFill>
                <a:latin typeface="Montserrat Medium" panose="00000600000000000000" pitchFamily="50" charset="0"/>
              </a:rPr>
              <a:t>perlu</a:t>
            </a:r>
            <a:r>
              <a:rPr lang="en-ID" sz="1800" b="1" i="0" u="none" strike="noStrike" baseline="0" dirty="0">
                <a:solidFill>
                  <a:schemeClr val="bg1"/>
                </a:solidFill>
                <a:latin typeface="Montserrat Medium" panose="00000600000000000000" pitchFamily="50" charset="0"/>
              </a:rPr>
              <a:t> </a:t>
            </a:r>
            <a:r>
              <a:rPr lang="en-ID" sz="1800" b="1" i="0" u="none" strike="noStrike" baseline="0" dirty="0" err="1">
                <a:solidFill>
                  <a:schemeClr val="bg1"/>
                </a:solidFill>
                <a:latin typeface="Montserrat Medium" panose="00000600000000000000" pitchFamily="50" charset="0"/>
              </a:rPr>
              <a:t>tes</a:t>
            </a:r>
            <a:r>
              <a:rPr lang="en-ID" sz="1800" b="1" i="0" u="none" strike="noStrike" baseline="0" dirty="0">
                <a:solidFill>
                  <a:schemeClr val="bg1"/>
                </a:solidFill>
                <a:latin typeface="Montserrat Medium" panose="00000600000000000000" pitchFamily="50" charset="0"/>
              </a:rPr>
              <a:t> </a:t>
            </a:r>
            <a:r>
              <a:rPr lang="en-ID" sz="1800" b="1" i="0" u="none" strike="noStrike" baseline="0" dirty="0" err="1">
                <a:solidFill>
                  <a:schemeClr val="bg1"/>
                </a:solidFill>
                <a:latin typeface="Montserrat Medium" panose="00000600000000000000" pitchFamily="50" charset="0"/>
              </a:rPr>
              <a:t>lagi</a:t>
            </a:r>
            <a:r>
              <a:rPr lang="en-ID" sz="1800" b="1" i="0" u="none" strike="noStrike" baseline="0" dirty="0">
                <a:solidFill>
                  <a:schemeClr val="bg1"/>
                </a:solidFill>
                <a:latin typeface="Montserrat Medium" panose="00000600000000000000" pitchFamily="50" charset="0"/>
              </a:rPr>
              <a:t>)</a:t>
            </a:r>
          </a:p>
          <a:p>
            <a:pPr marL="342900" indent="-342900">
              <a:lnSpc>
                <a:spcPct val="150000"/>
              </a:lnSpc>
              <a:spcAft>
                <a:spcPts val="500"/>
              </a:spcAft>
              <a:buFont typeface="+mj-lt"/>
              <a:buAutoNum type="arabicPeriod"/>
            </a:pPr>
            <a:r>
              <a:rPr lang="en-ID" sz="1800" b="1" i="0" u="none" strike="noStrike" baseline="0" dirty="0" err="1">
                <a:solidFill>
                  <a:schemeClr val="bg1"/>
                </a:solidFill>
                <a:latin typeface="Montserrat Medium" panose="00000600000000000000" pitchFamily="50" charset="0"/>
              </a:rPr>
              <a:t>Prestasi</a:t>
            </a:r>
            <a:endParaRPr lang="en-ID" sz="1800" b="1" i="0" u="none" strike="noStrike" baseline="0" dirty="0">
              <a:solidFill>
                <a:schemeClr val="bg1"/>
              </a:solidFill>
              <a:latin typeface="Montserrat Medium" panose="00000600000000000000" pitchFamily="50" charset="0"/>
            </a:endParaRPr>
          </a:p>
          <a:p>
            <a:pPr marL="342900" indent="-342900">
              <a:lnSpc>
                <a:spcPct val="150000"/>
              </a:lnSpc>
              <a:spcAft>
                <a:spcPts val="500"/>
              </a:spcAft>
              <a:buFont typeface="+mj-lt"/>
              <a:buAutoNum type="arabicPeriod"/>
            </a:pPr>
            <a:r>
              <a:rPr lang="en-ID" sz="1800" b="1" i="0" u="none" strike="noStrike" baseline="0" dirty="0" err="1">
                <a:solidFill>
                  <a:schemeClr val="bg1"/>
                </a:solidFill>
                <a:latin typeface="Montserrat Medium" panose="00000600000000000000" pitchFamily="50" charset="0"/>
              </a:rPr>
              <a:t>Disabilitas</a:t>
            </a:r>
            <a:endParaRPr lang="en-ID" sz="1800" b="1" i="0" u="none" strike="noStrike" baseline="0" dirty="0">
              <a:solidFill>
                <a:schemeClr val="bg1"/>
              </a:solidFill>
              <a:latin typeface="Montserrat Medium" panose="00000600000000000000" pitchFamily="50" charset="0"/>
            </a:endParaRPr>
          </a:p>
          <a:p>
            <a:pPr marL="342900" indent="-342900">
              <a:lnSpc>
                <a:spcPct val="150000"/>
              </a:lnSpc>
              <a:spcAft>
                <a:spcPts val="500"/>
              </a:spcAft>
              <a:buFont typeface="+mj-lt"/>
              <a:buAutoNum type="arabicPeriod"/>
            </a:pPr>
            <a:r>
              <a:rPr lang="en-ID" sz="1800" b="1" i="0" u="none" strike="noStrike" baseline="0" dirty="0">
                <a:solidFill>
                  <a:schemeClr val="bg1"/>
                </a:solidFill>
                <a:latin typeface="Montserrat Medium" panose="00000600000000000000" pitchFamily="50" charset="0"/>
              </a:rPr>
              <a:t>TMUBK (</a:t>
            </a:r>
            <a:r>
              <a:rPr lang="en-ID" sz="1800" b="1" i="0" u="none" strike="noStrike" baseline="0" dirty="0" err="1">
                <a:solidFill>
                  <a:schemeClr val="bg1"/>
                </a:solidFill>
                <a:latin typeface="Montserrat Medium" panose="00000600000000000000" pitchFamily="50" charset="0"/>
              </a:rPr>
              <a:t>Tes</a:t>
            </a:r>
            <a:r>
              <a:rPr lang="en-ID" sz="1800" b="1" i="0" u="none" strike="noStrike" baseline="0" dirty="0">
                <a:solidFill>
                  <a:schemeClr val="bg1"/>
                </a:solidFill>
                <a:latin typeface="Montserrat Medium" panose="00000600000000000000" pitchFamily="50" charset="0"/>
              </a:rPr>
              <a:t> Masuk </a:t>
            </a:r>
            <a:r>
              <a:rPr lang="en-ID" sz="1800" b="1" i="0" u="none" strike="noStrike" baseline="0" dirty="0" err="1">
                <a:solidFill>
                  <a:schemeClr val="bg1"/>
                </a:solidFill>
                <a:latin typeface="Montserrat Medium" panose="00000600000000000000" pitchFamily="50" charset="0"/>
              </a:rPr>
              <a:t>Unesa</a:t>
            </a:r>
            <a:r>
              <a:rPr lang="en-ID" sz="1800" b="1" i="0" u="none" strike="noStrike" baseline="0" dirty="0">
                <a:solidFill>
                  <a:schemeClr val="bg1"/>
                </a:solidFill>
                <a:latin typeface="Montserrat Medium" panose="00000600000000000000" pitchFamily="50" charset="0"/>
              </a:rPr>
              <a:t> </a:t>
            </a:r>
            <a:r>
              <a:rPr lang="en-ID" sz="1800" b="1" i="0" u="none" strike="noStrike" baseline="0" dirty="0" err="1">
                <a:solidFill>
                  <a:schemeClr val="bg1"/>
                </a:solidFill>
                <a:latin typeface="Montserrat Medium" panose="00000600000000000000" pitchFamily="50" charset="0"/>
              </a:rPr>
              <a:t>Berbasis</a:t>
            </a:r>
            <a:r>
              <a:rPr lang="en-ID" sz="1800" b="1" i="0" u="none" strike="noStrike" baseline="0" dirty="0">
                <a:solidFill>
                  <a:schemeClr val="bg1"/>
                </a:solidFill>
                <a:latin typeface="Montserrat Medium" panose="00000600000000000000" pitchFamily="50" charset="0"/>
              </a:rPr>
              <a:t> </a:t>
            </a:r>
            <a:r>
              <a:rPr lang="en-ID" sz="1800" b="1" i="0" u="none" strike="noStrike" baseline="0" dirty="0" err="1">
                <a:solidFill>
                  <a:schemeClr val="bg1"/>
                </a:solidFill>
                <a:latin typeface="Montserrat Medium" panose="00000600000000000000" pitchFamily="50" charset="0"/>
              </a:rPr>
              <a:t>Komputer</a:t>
            </a:r>
            <a:r>
              <a:rPr lang="en-ID" sz="1800" b="1" i="0" u="none" strike="noStrike" baseline="0" dirty="0">
                <a:solidFill>
                  <a:schemeClr val="bg1"/>
                </a:solidFill>
                <a:latin typeface="Montserrat Medium" panose="00000600000000000000" pitchFamily="50" charset="0"/>
              </a:rPr>
              <a:t>)</a:t>
            </a:r>
          </a:p>
          <a:p>
            <a:pPr marL="342900" indent="-342900">
              <a:lnSpc>
                <a:spcPct val="150000"/>
              </a:lnSpc>
              <a:spcAft>
                <a:spcPts val="500"/>
              </a:spcAft>
              <a:buFont typeface="+mj-lt"/>
              <a:buAutoNum type="arabicPeriod"/>
            </a:pPr>
            <a:r>
              <a:rPr lang="en-ID" sz="1800" b="1" i="0" u="none" strike="noStrike" baseline="0" dirty="0" err="1">
                <a:solidFill>
                  <a:schemeClr val="bg1"/>
                </a:solidFill>
                <a:latin typeface="Montserrat Medium" panose="00000600000000000000" pitchFamily="50" charset="0"/>
              </a:rPr>
              <a:t>Afirmasi</a:t>
            </a:r>
            <a:endParaRPr lang="en-ID" sz="1800" b="1" i="0" u="none" strike="noStrike" baseline="0" dirty="0">
              <a:solidFill>
                <a:schemeClr val="bg1"/>
              </a:solidFill>
              <a:latin typeface="Montserrat Medium" panose="00000600000000000000" pitchFamily="50" charset="0"/>
            </a:endParaRPr>
          </a:p>
          <a:p>
            <a:pPr marL="342900" indent="-342900">
              <a:lnSpc>
                <a:spcPct val="150000"/>
              </a:lnSpc>
              <a:spcAft>
                <a:spcPts val="500"/>
              </a:spcAft>
              <a:buFont typeface="+mj-lt"/>
              <a:buAutoNum type="arabicPeriod"/>
            </a:pPr>
            <a:r>
              <a:rPr lang="en-ID" sz="1800" b="1" i="0" u="none" strike="noStrike" baseline="0" dirty="0" err="1">
                <a:solidFill>
                  <a:schemeClr val="bg1"/>
                </a:solidFill>
                <a:latin typeface="Montserrat Medium" panose="00000600000000000000" pitchFamily="50" charset="0"/>
              </a:rPr>
              <a:t>Kerja</a:t>
            </a:r>
            <a:r>
              <a:rPr lang="en-ID" sz="1800" b="1" i="0" u="none" strike="noStrike" baseline="0" dirty="0">
                <a:solidFill>
                  <a:schemeClr val="bg1"/>
                </a:solidFill>
                <a:latin typeface="Montserrat Medium" panose="00000600000000000000" pitchFamily="50" charset="0"/>
              </a:rPr>
              <a:t> Sama</a:t>
            </a:r>
          </a:p>
          <a:p>
            <a:pPr marL="342900" indent="-342900">
              <a:lnSpc>
                <a:spcPct val="150000"/>
              </a:lnSpc>
              <a:spcAft>
                <a:spcPts val="500"/>
              </a:spcAft>
              <a:buFont typeface="+mj-lt"/>
              <a:buAutoNum type="arabicPeriod"/>
            </a:pPr>
            <a:r>
              <a:rPr lang="en-ID" sz="1800" b="1" i="0" u="none" strike="noStrike" baseline="0" dirty="0" err="1">
                <a:solidFill>
                  <a:schemeClr val="bg1"/>
                </a:solidFill>
                <a:latin typeface="Montserrat Medium" panose="00000600000000000000" pitchFamily="50" charset="0"/>
              </a:rPr>
              <a:t>Luar</a:t>
            </a:r>
            <a:r>
              <a:rPr lang="en-ID" sz="1800" b="1" i="0" u="none" strike="noStrike" baseline="0" dirty="0">
                <a:solidFill>
                  <a:schemeClr val="bg1"/>
                </a:solidFill>
                <a:latin typeface="Montserrat Medium" panose="00000600000000000000" pitchFamily="50" charset="0"/>
              </a:rPr>
              <a:t> Negeri</a:t>
            </a:r>
          </a:p>
        </p:txBody>
      </p:sp>
    </p:spTree>
    <p:extLst>
      <p:ext uri="{BB962C8B-B14F-4D97-AF65-F5344CB8AC3E}">
        <p14:creationId xmlns:p14="http://schemas.microsoft.com/office/powerpoint/2010/main" val="4225313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7692BC3-E60A-6384-B514-13B2B6386E40}"/>
              </a:ext>
            </a:extLst>
          </p:cNvPr>
          <p:cNvPicPr>
            <a:picLocks noChangeAspect="1"/>
          </p:cNvPicPr>
          <p:nvPr/>
        </p:nvPicPr>
        <p:blipFill>
          <a:blip r:embed="rId2"/>
          <a:stretch>
            <a:fillRect/>
          </a:stretch>
        </p:blipFill>
        <p:spPr>
          <a:xfrm rot="10800000">
            <a:off x="620246" y="447855"/>
            <a:ext cx="5695951" cy="490258"/>
          </a:xfrm>
          <a:prstGeom prst="rect">
            <a:avLst/>
          </a:prstGeom>
        </p:spPr>
      </p:pic>
      <p:pic>
        <p:nvPicPr>
          <p:cNvPr id="3" name="Picture 2" descr="A blue triangle with black background&#10;&#10;Description automatically generated">
            <a:extLst>
              <a:ext uri="{FF2B5EF4-FFF2-40B4-BE49-F238E27FC236}">
                <a16:creationId xmlns:a16="http://schemas.microsoft.com/office/drawing/2014/main" id="{A9D43D56-C1E7-FF1F-8782-E974F41CABD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sp>
        <p:nvSpPr>
          <p:cNvPr id="5" name="Title 1">
            <a:extLst>
              <a:ext uri="{FF2B5EF4-FFF2-40B4-BE49-F238E27FC236}">
                <a16:creationId xmlns:a16="http://schemas.microsoft.com/office/drawing/2014/main" id="{26A02E5F-2BD5-2A4A-1215-035DDA7657D6}"/>
              </a:ext>
            </a:extLst>
          </p:cNvPr>
          <p:cNvSpPr txBox="1">
            <a:spLocks/>
          </p:cNvSpPr>
          <p:nvPr/>
        </p:nvSpPr>
        <p:spPr>
          <a:xfrm>
            <a:off x="1466250" y="411007"/>
            <a:ext cx="5791200" cy="5639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dirty="0">
                <a:solidFill>
                  <a:schemeClr val="bg1"/>
                </a:solidFill>
                <a:latin typeface="Stag Sans Medium" panose="020B0603040000020004" pitchFamily="34" charset="0"/>
              </a:rPr>
              <a:t>Non </a:t>
            </a:r>
            <a:r>
              <a:rPr lang="en-US" sz="3600" i="1" dirty="0" err="1">
                <a:solidFill>
                  <a:schemeClr val="bg1"/>
                </a:solidFill>
                <a:latin typeface="Stag Sans Medium" panose="020B0603040000020004" pitchFamily="34" charset="0"/>
              </a:rPr>
              <a:t>Tes</a:t>
            </a:r>
            <a:endParaRPr lang="en-US" sz="3600" i="1" dirty="0">
              <a:solidFill>
                <a:schemeClr val="bg1"/>
              </a:solidFill>
              <a:latin typeface="Stag Sans Medium" panose="020B0603040000020004" pitchFamily="34" charset="0"/>
            </a:endParaRPr>
          </a:p>
        </p:txBody>
      </p:sp>
      <p:sp>
        <p:nvSpPr>
          <p:cNvPr id="8" name="Title 1">
            <a:extLst>
              <a:ext uri="{FF2B5EF4-FFF2-40B4-BE49-F238E27FC236}">
                <a16:creationId xmlns:a16="http://schemas.microsoft.com/office/drawing/2014/main" id="{98CD0CB7-32F7-60A0-F860-C39F5889274C}"/>
              </a:ext>
            </a:extLst>
          </p:cNvPr>
          <p:cNvSpPr txBox="1">
            <a:spLocks/>
          </p:cNvSpPr>
          <p:nvPr/>
        </p:nvSpPr>
        <p:spPr>
          <a:xfrm>
            <a:off x="1021974" y="1706803"/>
            <a:ext cx="5226426" cy="29548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Dikelola</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Unesa</a:t>
            </a:r>
            <a:endParaRPr lang="en-ID" sz="1400" b="0" i="0" u="none" strike="noStrike" baseline="0" dirty="0">
              <a:solidFill>
                <a:srgbClr val="3B4D96"/>
              </a:solidFill>
              <a:latin typeface="Montserrat Medium" panose="00000600000000000000" pitchFamily="50" charset="0"/>
            </a:endParaRPr>
          </a:p>
          <a:p>
            <a:pPr marL="285750" indent="-285750">
              <a:lnSpc>
                <a:spcPct val="150000"/>
              </a:lnSpc>
              <a:buFont typeface="Arial" panose="020B0604020202020204" pitchFamily="34" charset="0"/>
              <a:buChar char="•"/>
            </a:pPr>
            <a:r>
              <a:rPr lang="en-ID" sz="1400" dirty="0" err="1">
                <a:solidFill>
                  <a:srgbClr val="3B4D96"/>
                </a:solidFill>
                <a:latin typeface="Montserrat Medium" panose="00000600000000000000" pitchFamily="50" charset="0"/>
              </a:rPr>
              <a:t>Peserta</a:t>
            </a:r>
            <a:r>
              <a:rPr lang="en-ID" sz="1400" dirty="0">
                <a:solidFill>
                  <a:srgbClr val="3B4D96"/>
                </a:solidFill>
                <a:latin typeface="Montserrat Medium" panose="00000600000000000000" pitchFamily="50" charset="0"/>
              </a:rPr>
              <a:t> </a:t>
            </a:r>
            <a:r>
              <a:rPr lang="en-ID" sz="1400" dirty="0" err="1">
                <a:solidFill>
                  <a:srgbClr val="3B4D96"/>
                </a:solidFill>
                <a:latin typeface="Montserrat Medium" panose="00000600000000000000" pitchFamily="50" charset="0"/>
              </a:rPr>
              <a:t>tidak</a:t>
            </a:r>
            <a:r>
              <a:rPr lang="en-ID" sz="1400" dirty="0">
                <a:solidFill>
                  <a:srgbClr val="3B4D96"/>
                </a:solidFill>
                <a:latin typeface="Montserrat Medium" panose="00000600000000000000" pitchFamily="50" charset="0"/>
              </a:rPr>
              <a:t> </a:t>
            </a:r>
            <a:r>
              <a:rPr lang="en-ID" sz="1400" dirty="0" err="1">
                <a:solidFill>
                  <a:srgbClr val="3B4D96"/>
                </a:solidFill>
                <a:latin typeface="Montserrat Medium" panose="00000600000000000000" pitchFamily="50" charset="0"/>
              </a:rPr>
              <a:t>harus</a:t>
            </a:r>
            <a:r>
              <a:rPr lang="en-ID" sz="1400" dirty="0">
                <a:solidFill>
                  <a:srgbClr val="3B4D96"/>
                </a:solidFill>
                <a:latin typeface="Montserrat Medium" panose="00000600000000000000" pitchFamily="50" charset="0"/>
              </a:rPr>
              <a:t> </a:t>
            </a:r>
            <a:r>
              <a:rPr lang="en-ID" sz="1400" dirty="0" err="1">
                <a:solidFill>
                  <a:srgbClr val="3B4D96"/>
                </a:solidFill>
                <a:latin typeface="Montserrat Medium" panose="00000600000000000000" pitchFamily="50" charset="0"/>
              </a:rPr>
              <a:t>peserta</a:t>
            </a:r>
            <a:r>
              <a:rPr lang="en-ID" sz="1400" dirty="0">
                <a:solidFill>
                  <a:srgbClr val="3B4D96"/>
                </a:solidFill>
                <a:latin typeface="Montserrat Medium" panose="00000600000000000000" pitchFamily="50" charset="0"/>
              </a:rPr>
              <a:t> SNBP</a:t>
            </a:r>
          </a:p>
          <a:p>
            <a:pPr marL="285750"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Peserta</a:t>
            </a:r>
            <a:r>
              <a:rPr lang="en-ID" sz="1400" b="0" i="0" u="none" strike="noStrike" baseline="0" dirty="0">
                <a:solidFill>
                  <a:srgbClr val="3B4D96"/>
                </a:solidFill>
                <a:latin typeface="Montserrat Medium" panose="00000600000000000000" pitchFamily="50" charset="0"/>
              </a:rPr>
              <a:t> lulus SLTA </a:t>
            </a:r>
            <a:r>
              <a:rPr lang="en-ID" sz="1400" b="0" i="0" u="none" strike="noStrike" baseline="0" dirty="0" err="1">
                <a:solidFill>
                  <a:srgbClr val="3B4D96"/>
                </a:solidFill>
                <a:latin typeface="Montserrat Medium" panose="00000600000000000000" pitchFamily="50" charset="0"/>
              </a:rPr>
              <a:t>tahun</a:t>
            </a:r>
            <a:r>
              <a:rPr lang="en-ID" sz="1400" b="0" i="0" u="none" strike="noStrike" baseline="0" dirty="0">
                <a:solidFill>
                  <a:srgbClr val="3B4D96"/>
                </a:solidFill>
                <a:latin typeface="Montserrat Medium" panose="00000600000000000000" pitchFamily="50" charset="0"/>
              </a:rPr>
              <a:t> 2024</a:t>
            </a:r>
          </a:p>
          <a:p>
            <a:pPr marL="285750"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Kelulusan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ditentukan</a:t>
            </a:r>
            <a:r>
              <a:rPr lang="en-ID" sz="1400" b="0" i="0" u="none" strike="noStrike" baseline="0" dirty="0">
                <a:solidFill>
                  <a:srgbClr val="3B4D96"/>
                </a:solidFill>
                <a:latin typeface="Montserrat Medium" panose="00000600000000000000" pitchFamily="50" charset="0"/>
              </a:rPr>
              <a:t> oleh:</a:t>
            </a:r>
          </a:p>
          <a:p>
            <a:pPr marL="538163" indent="-285750">
              <a:lnSpc>
                <a:spcPct val="150000"/>
              </a:lnSpc>
              <a:buFont typeface="Arial" panose="020B0604020202020204" pitchFamily="34" charset="0"/>
              <a:buChar char="•"/>
            </a:pPr>
            <a:r>
              <a:rPr lang="en-ID" sz="1400" b="0" i="0" u="none" strike="noStrike" baseline="0" dirty="0">
                <a:solidFill>
                  <a:srgbClr val="3B4D96"/>
                </a:solidFill>
                <a:latin typeface="Montserrat Medium" panose="00000600000000000000" pitchFamily="50" charset="0"/>
              </a:rPr>
              <a:t> Nilai Rata-rata </a:t>
            </a:r>
            <a:r>
              <a:rPr lang="en-ID" sz="1400" b="0" i="0" u="none" strike="noStrike" baseline="0" dirty="0" err="1">
                <a:solidFill>
                  <a:srgbClr val="3B4D96"/>
                </a:solidFill>
                <a:latin typeface="Montserrat Medium" panose="00000600000000000000" pitchFamily="50" charset="0"/>
              </a:rPr>
              <a:t>rapor</a:t>
            </a:r>
            <a:r>
              <a:rPr lang="en-ID" sz="1400" b="0" i="0" u="none" strike="noStrike" baseline="0" dirty="0">
                <a:solidFill>
                  <a:srgbClr val="3B4D96"/>
                </a:solidFill>
                <a:latin typeface="Montserrat Medium" panose="00000600000000000000" pitchFamily="50" charset="0"/>
              </a:rPr>
              <a:t> semester 1 </a:t>
            </a:r>
            <a:r>
              <a:rPr lang="en-ID" sz="1400" b="0" i="0" u="none" strike="noStrike" baseline="0" dirty="0" err="1">
                <a:solidFill>
                  <a:srgbClr val="3B4D96"/>
                </a:solidFill>
                <a:latin typeface="Montserrat Medium" panose="00000600000000000000" pitchFamily="50" charset="0"/>
              </a:rPr>
              <a:t>sd</a:t>
            </a:r>
            <a:r>
              <a:rPr lang="en-ID" sz="1400" b="0" i="0" u="none" strike="noStrike" baseline="0" dirty="0">
                <a:solidFill>
                  <a:srgbClr val="3B4D96"/>
                </a:solidFill>
                <a:latin typeface="Montserrat Medium" panose="00000600000000000000" pitchFamily="50" charset="0"/>
              </a:rPr>
              <a:t> 4</a:t>
            </a:r>
          </a:p>
          <a:p>
            <a:pPr marL="538163" indent="-285750">
              <a:lnSpc>
                <a:spcPct val="150000"/>
              </a:lnSpc>
              <a:buFont typeface="Arial" panose="020B0604020202020204" pitchFamily="34" charset="0"/>
              <a:buChar char="•"/>
            </a:pPr>
            <a:r>
              <a:rPr lang="en-ID" sz="1400" b="0" i="0" u="none" strike="noStrike" baseline="0" dirty="0">
                <a:solidFill>
                  <a:srgbClr val="3B4D96"/>
                </a:solidFill>
                <a:latin typeface="Montserrat Medium" panose="00000600000000000000" pitchFamily="50" charset="0"/>
              </a:rPr>
              <a:t>Nilai </a:t>
            </a:r>
            <a:r>
              <a:rPr lang="en-ID" sz="1400" b="0" i="0" u="none" strike="noStrike" baseline="0" dirty="0" err="1">
                <a:solidFill>
                  <a:srgbClr val="3B4D96"/>
                </a:solidFill>
                <a:latin typeface="Montserrat Medium" panose="00000600000000000000" pitchFamily="50" charset="0"/>
              </a:rPr>
              <a:t>Mapel</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khusus</a:t>
            </a:r>
            <a:r>
              <a:rPr lang="en-ID" sz="1400" b="0" i="0" u="none" strike="noStrike" baseline="0" dirty="0">
                <a:solidFill>
                  <a:srgbClr val="3B4D96"/>
                </a:solidFill>
                <a:latin typeface="Montserrat Medium" panose="00000600000000000000" pitchFamily="50" charset="0"/>
              </a:rPr>
              <a:t> semester 1 </a:t>
            </a:r>
            <a:r>
              <a:rPr lang="en-ID" sz="1400" b="0" i="0" u="none" strike="noStrike" baseline="0" dirty="0" err="1">
                <a:solidFill>
                  <a:srgbClr val="3B4D96"/>
                </a:solidFill>
                <a:latin typeface="Montserrat Medium" panose="00000600000000000000" pitchFamily="50" charset="0"/>
              </a:rPr>
              <a:t>sd</a:t>
            </a:r>
            <a:r>
              <a:rPr lang="en-ID" sz="1400" b="0" i="0" u="none" strike="noStrike" baseline="0" dirty="0">
                <a:solidFill>
                  <a:srgbClr val="3B4D96"/>
                </a:solidFill>
                <a:latin typeface="Montserrat Medium" panose="00000600000000000000" pitchFamily="50" charset="0"/>
              </a:rPr>
              <a:t> 4</a:t>
            </a:r>
          </a:p>
          <a:p>
            <a:pPr marL="538163"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Prestasi</a:t>
            </a:r>
            <a:r>
              <a:rPr lang="en-ID" sz="1400" b="0" i="0" u="none" strike="noStrike" baseline="0" dirty="0">
                <a:solidFill>
                  <a:srgbClr val="3B4D96"/>
                </a:solidFill>
                <a:latin typeface="Montserrat Medium" panose="00000600000000000000" pitchFamily="50" charset="0"/>
              </a:rPr>
              <a:t> non </a:t>
            </a:r>
            <a:r>
              <a:rPr lang="en-ID" sz="1400" b="0" i="0" u="none" strike="noStrike" baseline="0" dirty="0" err="1">
                <a:solidFill>
                  <a:srgbClr val="3B4D96"/>
                </a:solidFill>
                <a:latin typeface="Montserrat Medium" panose="00000600000000000000" pitchFamily="50" charset="0"/>
              </a:rPr>
              <a:t>rapor</a:t>
            </a:r>
            <a:endParaRPr lang="en-ID" sz="1400" b="0" i="0" u="none" strike="noStrike" baseline="0" dirty="0">
              <a:solidFill>
                <a:srgbClr val="3B4D96"/>
              </a:solidFill>
              <a:latin typeface="Montserrat Medium" panose="00000600000000000000" pitchFamily="50" charset="0"/>
            </a:endParaRPr>
          </a:p>
          <a:p>
            <a:pPr marL="538163"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Portofolio</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khusus</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untuk</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keolahragaan</a:t>
            </a:r>
            <a:r>
              <a:rPr lang="en-ID" sz="1400" b="0" i="0" u="none" strike="noStrike" baseline="0" dirty="0">
                <a:solidFill>
                  <a:srgbClr val="3B4D96"/>
                </a:solidFill>
                <a:latin typeface="Montserrat Medium" panose="00000600000000000000" pitchFamily="50" charset="0"/>
              </a:rPr>
              <a:t> dan </a:t>
            </a:r>
            <a:r>
              <a:rPr lang="en-ID" sz="1400" b="0" i="0" u="none" strike="noStrike" baseline="0" dirty="0" err="1">
                <a:solidFill>
                  <a:srgbClr val="3B4D96"/>
                </a:solidFill>
                <a:latin typeface="Montserrat Medium" panose="00000600000000000000" pitchFamily="50" charset="0"/>
              </a:rPr>
              <a:t>seni</a:t>
            </a:r>
            <a:endParaRPr lang="en-ID" sz="1400" b="0" i="0" u="none" strike="noStrike" baseline="0" dirty="0">
              <a:solidFill>
                <a:srgbClr val="3B4D96"/>
              </a:solidFill>
              <a:latin typeface="Montserrat Medium" panose="00000600000000000000" pitchFamily="50" charset="0"/>
            </a:endParaRPr>
          </a:p>
          <a:p>
            <a:pPr marL="252413">
              <a:lnSpc>
                <a:spcPct val="150000"/>
              </a:lnSpc>
            </a:pPr>
            <a:endParaRPr lang="en-ID" sz="1400" b="0" i="0" u="none" strike="noStrike" baseline="0" dirty="0">
              <a:solidFill>
                <a:srgbClr val="3B4D96"/>
              </a:solidFill>
              <a:latin typeface="Montserrat Medium" panose="00000600000000000000" pitchFamily="50" charset="0"/>
            </a:endParaRPr>
          </a:p>
        </p:txBody>
      </p:sp>
      <p:sp>
        <p:nvSpPr>
          <p:cNvPr id="6" name="Rectangle 5">
            <a:extLst>
              <a:ext uri="{FF2B5EF4-FFF2-40B4-BE49-F238E27FC236}">
                <a16:creationId xmlns:a16="http://schemas.microsoft.com/office/drawing/2014/main" id="{54D67B90-D846-EA53-8965-4F3479141D1A}"/>
              </a:ext>
            </a:extLst>
          </p:cNvPr>
          <p:cNvSpPr/>
          <p:nvPr/>
        </p:nvSpPr>
        <p:spPr>
          <a:xfrm>
            <a:off x="682041" y="1085880"/>
            <a:ext cx="2788584"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1. Non </a:t>
            </a:r>
            <a:r>
              <a:rPr lang="en-US" sz="2800" b="0" cap="none" spc="0" dirty="0" err="1">
                <a:ln w="0"/>
                <a:solidFill>
                  <a:schemeClr val="accent1"/>
                </a:solidFill>
                <a:effectLst>
                  <a:outerShdw blurRad="38100" dist="25400" dir="5400000" algn="ctr" rotWithShape="0">
                    <a:srgbClr val="6E747A">
                      <a:alpha val="43000"/>
                    </a:srgbClr>
                  </a:outerShdw>
                </a:effectLst>
              </a:rPr>
              <a:t>Tes</a:t>
            </a:r>
            <a:r>
              <a:rPr lang="en-US" sz="2800" b="0" cap="none" spc="0" dirty="0">
                <a:ln w="0"/>
                <a:solidFill>
                  <a:schemeClr val="accent1"/>
                </a:solidFill>
                <a:effectLst>
                  <a:outerShdw blurRad="38100" dist="25400" dir="5400000" algn="ctr" rotWithShape="0">
                    <a:srgbClr val="6E747A">
                      <a:alpha val="43000"/>
                    </a:srgbClr>
                  </a:outerShdw>
                </a:effectLst>
              </a:rPr>
              <a:t> </a:t>
            </a:r>
            <a:r>
              <a:rPr lang="en-US" sz="2800" b="0" cap="none" spc="0" dirty="0" err="1">
                <a:ln w="0"/>
                <a:solidFill>
                  <a:schemeClr val="accent1"/>
                </a:solidFill>
                <a:effectLst>
                  <a:outerShdw blurRad="38100" dist="25400" dir="5400000" algn="ctr" rotWithShape="0">
                    <a:srgbClr val="6E747A">
                      <a:alpha val="43000"/>
                    </a:srgbClr>
                  </a:outerShdw>
                </a:effectLst>
              </a:rPr>
              <a:t>Rapor</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5FA9C818-E968-E97C-55EF-357A14E0E6FC}"/>
              </a:ext>
            </a:extLst>
          </p:cNvPr>
          <p:cNvSpPr/>
          <p:nvPr/>
        </p:nvSpPr>
        <p:spPr>
          <a:xfrm>
            <a:off x="5910703" y="4400036"/>
            <a:ext cx="2693494"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2. Non </a:t>
            </a:r>
            <a:r>
              <a:rPr lang="en-US" sz="2800" b="0" cap="none" spc="0" dirty="0" err="1">
                <a:ln w="0"/>
                <a:solidFill>
                  <a:schemeClr val="accent1"/>
                </a:solidFill>
                <a:effectLst>
                  <a:outerShdw blurRad="38100" dist="25400" dir="5400000" algn="ctr" rotWithShape="0">
                    <a:srgbClr val="6E747A">
                      <a:alpha val="43000"/>
                    </a:srgbClr>
                  </a:outerShdw>
                </a:effectLst>
              </a:rPr>
              <a:t>Tes</a:t>
            </a:r>
            <a:r>
              <a:rPr lang="en-US" sz="2800" b="0" cap="none" spc="0" dirty="0">
                <a:ln w="0"/>
                <a:solidFill>
                  <a:schemeClr val="accent1"/>
                </a:solidFill>
                <a:effectLst>
                  <a:outerShdw blurRad="38100" dist="25400" dir="5400000" algn="ctr" rotWithShape="0">
                    <a:srgbClr val="6E747A">
                      <a:alpha val="43000"/>
                    </a:srgbClr>
                  </a:outerShdw>
                </a:effectLst>
              </a:rPr>
              <a:t> UTBK</a:t>
            </a:r>
          </a:p>
        </p:txBody>
      </p:sp>
      <p:sp>
        <p:nvSpPr>
          <p:cNvPr id="9" name="Title 1">
            <a:extLst>
              <a:ext uri="{FF2B5EF4-FFF2-40B4-BE49-F238E27FC236}">
                <a16:creationId xmlns:a16="http://schemas.microsoft.com/office/drawing/2014/main" id="{AFF99A7D-2299-9EA4-4285-B1D3342314DC}"/>
              </a:ext>
            </a:extLst>
          </p:cNvPr>
          <p:cNvSpPr txBox="1">
            <a:spLocks/>
          </p:cNvSpPr>
          <p:nvPr/>
        </p:nvSpPr>
        <p:spPr>
          <a:xfrm>
            <a:off x="6248400" y="4662025"/>
            <a:ext cx="5773271" cy="23093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Dikelola</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Unesa</a:t>
            </a:r>
            <a:endParaRPr lang="en-ID" sz="1400" b="0" i="0" u="none" strike="noStrike" baseline="0" dirty="0">
              <a:solidFill>
                <a:srgbClr val="3B4D96"/>
              </a:solidFill>
              <a:latin typeface="Montserrat Medium" panose="00000600000000000000" pitchFamily="50" charset="0"/>
            </a:endParaRPr>
          </a:p>
          <a:p>
            <a:pPr marL="285750" indent="-285750">
              <a:lnSpc>
                <a:spcPct val="150000"/>
              </a:lnSpc>
              <a:buFont typeface="Arial" panose="020B0604020202020204" pitchFamily="34" charset="0"/>
              <a:buChar char="•"/>
            </a:pPr>
            <a:r>
              <a:rPr lang="en-ID" sz="1400" dirty="0" err="1">
                <a:solidFill>
                  <a:srgbClr val="3B4D96"/>
                </a:solidFill>
                <a:latin typeface="Montserrat Medium" panose="00000600000000000000" pitchFamily="50" charset="0"/>
              </a:rPr>
              <a:t>Peserta</a:t>
            </a:r>
            <a:r>
              <a:rPr lang="en-ID" sz="1400" dirty="0">
                <a:solidFill>
                  <a:srgbClr val="3B4D96"/>
                </a:solidFill>
                <a:latin typeface="Montserrat Medium" panose="00000600000000000000" pitchFamily="50" charset="0"/>
              </a:rPr>
              <a:t> </a:t>
            </a:r>
            <a:r>
              <a:rPr lang="en-ID" sz="1400" dirty="0" err="1">
                <a:solidFill>
                  <a:srgbClr val="3B4D96"/>
                </a:solidFill>
                <a:latin typeface="Montserrat Medium" panose="00000600000000000000" pitchFamily="50" charset="0"/>
              </a:rPr>
              <a:t>merupakan</a:t>
            </a:r>
            <a:r>
              <a:rPr lang="en-ID" sz="1400" dirty="0">
                <a:solidFill>
                  <a:srgbClr val="3B4D96"/>
                </a:solidFill>
                <a:latin typeface="Montserrat Medium" panose="00000600000000000000" pitchFamily="50" charset="0"/>
              </a:rPr>
              <a:t> </a:t>
            </a:r>
            <a:r>
              <a:rPr lang="en-ID" sz="1400" dirty="0" err="1">
                <a:solidFill>
                  <a:srgbClr val="3B4D96"/>
                </a:solidFill>
                <a:latin typeface="Montserrat Medium" panose="00000600000000000000" pitchFamily="50" charset="0"/>
              </a:rPr>
              <a:t>peserta</a:t>
            </a:r>
            <a:r>
              <a:rPr lang="en-ID" sz="1400" dirty="0">
                <a:solidFill>
                  <a:srgbClr val="3B4D96"/>
                </a:solidFill>
                <a:latin typeface="Montserrat Medium" panose="00000600000000000000" pitchFamily="50" charset="0"/>
              </a:rPr>
              <a:t> UTBK 2024</a:t>
            </a:r>
          </a:p>
          <a:p>
            <a:pPr marL="285750"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Kelulusan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ditentukan</a:t>
            </a:r>
            <a:r>
              <a:rPr lang="en-ID" sz="1400" b="0" i="0" u="none" strike="noStrike" baseline="0" dirty="0">
                <a:solidFill>
                  <a:srgbClr val="3B4D96"/>
                </a:solidFill>
                <a:latin typeface="Montserrat Medium" panose="00000600000000000000" pitchFamily="50" charset="0"/>
              </a:rPr>
              <a:t> oleh:</a:t>
            </a:r>
          </a:p>
          <a:p>
            <a:pPr marL="538163" indent="-285750">
              <a:lnSpc>
                <a:spcPct val="150000"/>
              </a:lnSpc>
              <a:buFont typeface="Arial" panose="020B0604020202020204" pitchFamily="34" charset="0"/>
              <a:buChar char="•"/>
            </a:pPr>
            <a:r>
              <a:rPr lang="en-ID" sz="1400" b="0" i="0" u="none" strike="noStrike" baseline="0" dirty="0">
                <a:solidFill>
                  <a:srgbClr val="3B4D96"/>
                </a:solidFill>
                <a:latin typeface="Montserrat Medium" panose="00000600000000000000" pitchFamily="50" charset="0"/>
              </a:rPr>
              <a:t> </a:t>
            </a:r>
            <a:r>
              <a:rPr lang="en-ID" sz="1400" dirty="0">
                <a:solidFill>
                  <a:srgbClr val="3B4D96"/>
                </a:solidFill>
                <a:latin typeface="Montserrat Medium" panose="00000600000000000000" pitchFamily="50" charset="0"/>
              </a:rPr>
              <a:t>Nilai UTBK 2024</a:t>
            </a:r>
          </a:p>
          <a:p>
            <a:pPr marL="538163" indent="-285750">
              <a:lnSpc>
                <a:spcPct val="150000"/>
              </a:lnSpc>
              <a:buFont typeface="Arial" panose="020B0604020202020204" pitchFamily="34" charset="0"/>
              <a:buChar char="•"/>
            </a:pPr>
            <a:r>
              <a:rPr lang="en-ID" sz="1400" b="0" i="0" u="none" strike="noStrike" baseline="0" dirty="0">
                <a:solidFill>
                  <a:srgbClr val="3B4D96"/>
                </a:solidFill>
                <a:latin typeface="Montserrat Medium" panose="00000600000000000000" pitchFamily="50" charset="0"/>
              </a:rPr>
              <a:t>Nilai </a:t>
            </a:r>
            <a:r>
              <a:rPr lang="en-ID" sz="1400" b="0" i="0" u="none" strike="noStrike" baseline="0" dirty="0" err="1">
                <a:solidFill>
                  <a:srgbClr val="3B4D96"/>
                </a:solidFill>
                <a:latin typeface="Montserrat Medium" panose="00000600000000000000" pitchFamily="50" charset="0"/>
              </a:rPr>
              <a:t>portofolio</a:t>
            </a:r>
            <a:r>
              <a:rPr lang="en-ID" sz="1400" dirty="0">
                <a:solidFill>
                  <a:srgbClr val="3B4D96"/>
                </a:solidFill>
                <a:latin typeface="Montserrat Medium" panose="00000600000000000000" pitchFamily="50" charset="0"/>
              </a:rPr>
              <a:t>, </a:t>
            </a:r>
            <a:r>
              <a:rPr lang="en-ID" sz="1400" dirty="0" err="1">
                <a:solidFill>
                  <a:srgbClr val="3B4D96"/>
                </a:solidFill>
                <a:latin typeface="Montserrat Medium" panose="00000600000000000000" pitchFamily="50" charset="0"/>
              </a:rPr>
              <a:t>khusus</a:t>
            </a:r>
            <a:r>
              <a:rPr lang="en-ID" sz="1400" dirty="0">
                <a:solidFill>
                  <a:srgbClr val="3B4D96"/>
                </a:solidFill>
                <a:latin typeface="Montserrat Medium" panose="00000600000000000000" pitchFamily="50" charset="0"/>
              </a:rPr>
              <a:t> </a:t>
            </a:r>
            <a:r>
              <a:rPr lang="en-ID" sz="1400" dirty="0" err="1">
                <a:solidFill>
                  <a:srgbClr val="3B4D96"/>
                </a:solidFill>
                <a:latin typeface="Montserrat Medium" panose="00000600000000000000" pitchFamily="50" charset="0"/>
              </a:rPr>
              <a:t>untuk</a:t>
            </a:r>
            <a:r>
              <a:rPr lang="en-ID" sz="1400" dirty="0">
                <a:solidFill>
                  <a:srgbClr val="3B4D96"/>
                </a:solidFill>
                <a:latin typeface="Montserrat Medium" panose="00000600000000000000" pitchFamily="50" charset="0"/>
              </a:rPr>
              <a:t> </a:t>
            </a:r>
            <a:r>
              <a:rPr lang="en-ID" sz="1400" dirty="0" err="1">
                <a:solidFill>
                  <a:srgbClr val="3B4D96"/>
                </a:solidFill>
                <a:latin typeface="Montserrat Medium" panose="00000600000000000000" pitchFamily="50" charset="0"/>
              </a:rPr>
              <a:t>keolahragaan</a:t>
            </a:r>
            <a:r>
              <a:rPr lang="en-ID" sz="1400" dirty="0">
                <a:solidFill>
                  <a:srgbClr val="3B4D96"/>
                </a:solidFill>
                <a:latin typeface="Montserrat Medium" panose="00000600000000000000" pitchFamily="50" charset="0"/>
              </a:rPr>
              <a:t> dan </a:t>
            </a:r>
            <a:r>
              <a:rPr lang="en-ID" sz="1400" dirty="0" err="1">
                <a:solidFill>
                  <a:srgbClr val="3B4D96"/>
                </a:solidFill>
                <a:latin typeface="Montserrat Medium" panose="00000600000000000000" pitchFamily="50" charset="0"/>
              </a:rPr>
              <a:t>seni</a:t>
            </a:r>
            <a:endParaRPr lang="en-ID" sz="1400" b="0" i="0" u="none" strike="noStrike" baseline="0" dirty="0">
              <a:solidFill>
                <a:srgbClr val="3B4D96"/>
              </a:solidFill>
              <a:latin typeface="Montserrat Medium" panose="00000600000000000000" pitchFamily="50" charset="0"/>
            </a:endParaRPr>
          </a:p>
          <a:p>
            <a:pPr marL="252413">
              <a:lnSpc>
                <a:spcPct val="150000"/>
              </a:lnSpc>
            </a:pPr>
            <a:endParaRPr lang="en-ID" sz="1400" b="0" i="0" u="none" strike="noStrike" baseline="0" dirty="0">
              <a:solidFill>
                <a:srgbClr val="3B4D96"/>
              </a:solidFill>
              <a:latin typeface="Montserrat Medium" panose="00000600000000000000" pitchFamily="50" charset="0"/>
            </a:endParaRPr>
          </a:p>
        </p:txBody>
      </p:sp>
    </p:spTree>
    <p:extLst>
      <p:ext uri="{BB962C8B-B14F-4D97-AF65-F5344CB8AC3E}">
        <p14:creationId xmlns:p14="http://schemas.microsoft.com/office/powerpoint/2010/main" val="3494251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7692BC3-E60A-6384-B514-13B2B6386E40}"/>
              </a:ext>
            </a:extLst>
          </p:cNvPr>
          <p:cNvPicPr>
            <a:picLocks noChangeAspect="1"/>
          </p:cNvPicPr>
          <p:nvPr/>
        </p:nvPicPr>
        <p:blipFill>
          <a:blip r:embed="rId2"/>
          <a:stretch>
            <a:fillRect/>
          </a:stretch>
        </p:blipFill>
        <p:spPr>
          <a:xfrm rot="10800000">
            <a:off x="3076575" y="461492"/>
            <a:ext cx="5695951" cy="490258"/>
          </a:xfrm>
          <a:prstGeom prst="rect">
            <a:avLst/>
          </a:prstGeom>
        </p:spPr>
      </p:pic>
      <p:pic>
        <p:nvPicPr>
          <p:cNvPr id="33" name="Picture 32">
            <a:extLst>
              <a:ext uri="{FF2B5EF4-FFF2-40B4-BE49-F238E27FC236}">
                <a16:creationId xmlns:a16="http://schemas.microsoft.com/office/drawing/2014/main" id="{26585CAB-B7CF-C41A-1A2B-B1F4405FDBE4}"/>
              </a:ext>
            </a:extLst>
          </p:cNvPr>
          <p:cNvPicPr>
            <a:picLocks noChangeAspect="1"/>
          </p:cNvPicPr>
          <p:nvPr/>
        </p:nvPicPr>
        <p:blipFill>
          <a:blip r:embed="rId3"/>
          <a:stretch>
            <a:fillRect/>
          </a:stretch>
        </p:blipFill>
        <p:spPr>
          <a:xfrm>
            <a:off x="-2" y="-7188"/>
            <a:ext cx="6020575" cy="6858000"/>
          </a:xfrm>
          <a:prstGeom prst="rect">
            <a:avLst/>
          </a:prstGeom>
        </p:spPr>
      </p:pic>
      <p:pic>
        <p:nvPicPr>
          <p:cNvPr id="4" name="Picture 3">
            <a:extLst>
              <a:ext uri="{FF2B5EF4-FFF2-40B4-BE49-F238E27FC236}">
                <a16:creationId xmlns:a16="http://schemas.microsoft.com/office/drawing/2014/main" id="{FB66BE68-459D-DC62-8246-A2523B96033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9" y="2812212"/>
            <a:ext cx="5868773" cy="3788229"/>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780C3B4E-12BD-36C5-D603-F936E072D042}"/>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3" name="Picture 2" descr="A blue triangle with black background&#10;&#10;Description automatically generated">
            <a:extLst>
              <a:ext uri="{FF2B5EF4-FFF2-40B4-BE49-F238E27FC236}">
                <a16:creationId xmlns:a16="http://schemas.microsoft.com/office/drawing/2014/main" id="{A9D43D56-C1E7-FF1F-8782-E974F41CABD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sp>
        <p:nvSpPr>
          <p:cNvPr id="5" name="Title 1">
            <a:extLst>
              <a:ext uri="{FF2B5EF4-FFF2-40B4-BE49-F238E27FC236}">
                <a16:creationId xmlns:a16="http://schemas.microsoft.com/office/drawing/2014/main" id="{26A02E5F-2BD5-2A4A-1215-035DDA7657D6}"/>
              </a:ext>
            </a:extLst>
          </p:cNvPr>
          <p:cNvSpPr txBox="1">
            <a:spLocks/>
          </p:cNvSpPr>
          <p:nvPr/>
        </p:nvSpPr>
        <p:spPr>
          <a:xfrm>
            <a:off x="6400799" y="461492"/>
            <a:ext cx="5791200" cy="5639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chemeClr val="bg1"/>
                </a:solidFill>
                <a:latin typeface="Stag Sans Medium" panose="020B0603040000020004" pitchFamily="34" charset="0"/>
              </a:rPr>
              <a:t>Prestasi</a:t>
            </a:r>
          </a:p>
        </p:txBody>
      </p:sp>
      <p:sp>
        <p:nvSpPr>
          <p:cNvPr id="8" name="Title 1">
            <a:extLst>
              <a:ext uri="{FF2B5EF4-FFF2-40B4-BE49-F238E27FC236}">
                <a16:creationId xmlns:a16="http://schemas.microsoft.com/office/drawing/2014/main" id="{98CD0CB7-32F7-60A0-F860-C39F5889274C}"/>
              </a:ext>
            </a:extLst>
          </p:cNvPr>
          <p:cNvSpPr txBox="1">
            <a:spLocks/>
          </p:cNvSpPr>
          <p:nvPr/>
        </p:nvSpPr>
        <p:spPr>
          <a:xfrm>
            <a:off x="6400799" y="1486938"/>
            <a:ext cx="3267964" cy="1402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Dikelola</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Unesa</a:t>
            </a:r>
            <a:endParaRPr lang="en-ID" sz="1400" b="0" i="0" u="none" strike="noStrike" baseline="0" dirty="0">
              <a:solidFill>
                <a:srgbClr val="3B4D96"/>
              </a:solidFill>
              <a:latin typeface="Montserrat Medium" panose="00000600000000000000" pitchFamily="50" charset="0"/>
            </a:endParaRPr>
          </a:p>
          <a:p>
            <a:pPr marL="285750"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Kelulusan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ditentukan</a:t>
            </a:r>
            <a:r>
              <a:rPr lang="en-ID" sz="1400" b="0" i="0" u="none" strike="noStrike" baseline="0" dirty="0">
                <a:solidFill>
                  <a:srgbClr val="3B4D96"/>
                </a:solidFill>
                <a:latin typeface="Montserrat Medium" panose="00000600000000000000" pitchFamily="50" charset="0"/>
              </a:rPr>
              <a:t> oleh </a:t>
            </a:r>
            <a:r>
              <a:rPr lang="en-ID" sz="1400" b="0" i="0" u="none" strike="noStrike" baseline="0" dirty="0" err="1">
                <a:solidFill>
                  <a:srgbClr val="3B4D96"/>
                </a:solidFill>
                <a:latin typeface="Montserrat Medium" panose="00000600000000000000" pitchFamily="50" charset="0"/>
              </a:rPr>
              <a:t>nilai</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tes</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tulis</a:t>
            </a:r>
            <a:r>
              <a:rPr lang="en-ID" sz="1400" b="0" i="0" u="none" strike="noStrike" baseline="0" dirty="0">
                <a:solidFill>
                  <a:srgbClr val="3B4D96"/>
                </a:solidFill>
                <a:latin typeface="Montserrat Medium" panose="00000600000000000000" pitchFamily="50" charset="0"/>
              </a:rPr>
              <a:t> dan </a:t>
            </a:r>
            <a:r>
              <a:rPr lang="en-ID" sz="1400" b="0" i="0" u="none" strike="noStrike" baseline="0" dirty="0" err="1">
                <a:solidFill>
                  <a:srgbClr val="3B4D96"/>
                </a:solidFill>
                <a:latin typeface="Montserrat Medium" panose="00000600000000000000" pitchFamily="50" charset="0"/>
              </a:rPr>
              <a:t>wawancara</a:t>
            </a:r>
            <a:endParaRPr lang="en-ID" sz="1400" b="0" i="0" u="none" strike="noStrike" baseline="0" dirty="0">
              <a:solidFill>
                <a:srgbClr val="3B4D96"/>
              </a:solidFill>
              <a:latin typeface="Montserrat Medium" panose="00000600000000000000" pitchFamily="50" charset="0"/>
            </a:endParaRPr>
          </a:p>
          <a:p>
            <a:pPr marL="285750" indent="-285750">
              <a:lnSpc>
                <a:spcPct val="150000"/>
              </a:lnSpc>
              <a:buFont typeface="Arial" panose="020B0604020202020204" pitchFamily="34" charset="0"/>
              <a:buChar char="•"/>
            </a:pPr>
            <a:r>
              <a:rPr lang="en-ID" sz="1400" b="0" i="0" u="none" strike="noStrike" baseline="0" dirty="0" err="1">
                <a:solidFill>
                  <a:srgbClr val="3B4D96"/>
                </a:solidFill>
                <a:latin typeface="Montserrat Medium" panose="00000600000000000000" pitchFamily="50" charset="0"/>
              </a:rPr>
              <a:t>Untuk</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semua</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prodi</a:t>
            </a:r>
            <a:endParaRPr lang="en-ID" sz="1400" b="0" i="0" u="none" strike="noStrike" baseline="0" dirty="0">
              <a:solidFill>
                <a:srgbClr val="3B4D96"/>
              </a:solidFill>
              <a:latin typeface="Montserrat Medium" panose="00000600000000000000" pitchFamily="50" charset="0"/>
            </a:endParaRPr>
          </a:p>
          <a:p>
            <a:pPr>
              <a:lnSpc>
                <a:spcPct val="150000"/>
              </a:lnSpc>
            </a:pPr>
            <a:endParaRPr lang="en-ID" sz="1400" b="0" i="0" u="none" strike="noStrike" baseline="0" dirty="0">
              <a:solidFill>
                <a:srgbClr val="3B4D96"/>
              </a:solidFill>
              <a:latin typeface="Montserrat Medium" panose="00000600000000000000" pitchFamily="50" charset="0"/>
            </a:endParaRPr>
          </a:p>
        </p:txBody>
      </p:sp>
      <p:sp>
        <p:nvSpPr>
          <p:cNvPr id="29" name="Title 1">
            <a:extLst>
              <a:ext uri="{FF2B5EF4-FFF2-40B4-BE49-F238E27FC236}">
                <a16:creationId xmlns:a16="http://schemas.microsoft.com/office/drawing/2014/main" id="{662437A3-A811-FFBF-A036-1126D01BA914}"/>
              </a:ext>
            </a:extLst>
          </p:cNvPr>
          <p:cNvSpPr txBox="1">
            <a:spLocks/>
          </p:cNvSpPr>
          <p:nvPr/>
        </p:nvSpPr>
        <p:spPr>
          <a:xfrm>
            <a:off x="1133476" y="1025446"/>
            <a:ext cx="4821384" cy="39751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Prestasi Seni</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Prestasi Olahraga</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Sarjana MTQ</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Sarjana Tahfidz</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Sarjana Pesantren</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Keagamaan Protestan</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Keagamaan Katolik</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Keagamaan Hindu</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Keagamaan Buddha</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Prestasi Kepemimpinan</a:t>
            </a:r>
          </a:p>
          <a:p>
            <a:pPr marL="342900" indent="-342900">
              <a:lnSpc>
                <a:spcPct val="150000"/>
              </a:lnSpc>
              <a:spcAft>
                <a:spcPts val="500"/>
              </a:spcAft>
              <a:buFont typeface="+mj-lt"/>
              <a:buAutoNum type="arabicPeriod"/>
            </a:pPr>
            <a:r>
              <a:rPr lang="en-ID" sz="1800" b="0" i="0" u="none" strike="noStrike" baseline="0">
                <a:solidFill>
                  <a:schemeClr val="bg1"/>
                </a:solidFill>
                <a:latin typeface="Montserrat Medium" panose="00000600000000000000" pitchFamily="50" charset="0"/>
              </a:rPr>
              <a:t>SPMB Prestasi SOSHUM-SAINTEK</a:t>
            </a:r>
          </a:p>
        </p:txBody>
      </p:sp>
    </p:spTree>
    <p:extLst>
      <p:ext uri="{BB962C8B-B14F-4D97-AF65-F5344CB8AC3E}">
        <p14:creationId xmlns:p14="http://schemas.microsoft.com/office/powerpoint/2010/main" val="191914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2224BE-2E69-5202-85EB-0FE1F5949459}"/>
              </a:ext>
            </a:extLst>
          </p:cNvPr>
          <p:cNvPicPr>
            <a:picLocks noChangeAspect="1"/>
          </p:cNvPicPr>
          <p:nvPr/>
        </p:nvPicPr>
        <p:blipFill>
          <a:blip r:embed="rId2"/>
          <a:stretch>
            <a:fillRect/>
          </a:stretch>
        </p:blipFill>
        <p:spPr>
          <a:xfrm rot="10800000">
            <a:off x="3076575" y="461492"/>
            <a:ext cx="5695951" cy="490258"/>
          </a:xfrm>
          <a:prstGeom prst="rect">
            <a:avLst/>
          </a:prstGeom>
        </p:spPr>
      </p:pic>
      <p:pic>
        <p:nvPicPr>
          <p:cNvPr id="37" name="Picture 36">
            <a:extLst>
              <a:ext uri="{FF2B5EF4-FFF2-40B4-BE49-F238E27FC236}">
                <a16:creationId xmlns:a16="http://schemas.microsoft.com/office/drawing/2014/main" id="{84E53F3F-AC14-1175-4205-D0FC6EFEA7E3}"/>
              </a:ext>
            </a:extLst>
          </p:cNvPr>
          <p:cNvPicPr>
            <a:picLocks noChangeAspect="1"/>
          </p:cNvPicPr>
          <p:nvPr/>
        </p:nvPicPr>
        <p:blipFill>
          <a:blip r:embed="rId3"/>
          <a:stretch>
            <a:fillRect/>
          </a:stretch>
        </p:blipFill>
        <p:spPr>
          <a:xfrm flipH="1">
            <a:off x="6020575" y="-2337"/>
            <a:ext cx="6171425" cy="6858000"/>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3085571F-2A4D-91A2-9B32-ECA4D025D74F}"/>
              </a:ext>
            </a:extLst>
          </p:cNvPr>
          <p:cNvPicPr/>
          <p:nvPr/>
        </p:nvPicPr>
        <p:blipFill>
          <a:blip r:embed="rId4">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3" name="Picture 2"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4" name="Picture 3">
            <a:extLst>
              <a:ext uri="{FF2B5EF4-FFF2-40B4-BE49-F238E27FC236}">
                <a16:creationId xmlns:a16="http://schemas.microsoft.com/office/drawing/2014/main" id="{7D789241-EAB1-2A1A-7BFC-B465D1E36C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 y="1608312"/>
            <a:ext cx="5695951" cy="4479810"/>
          </a:xfrm>
          <a:prstGeom prst="rect">
            <a:avLst/>
          </a:prstGeom>
        </p:spPr>
      </p:pic>
      <p:sp>
        <p:nvSpPr>
          <p:cNvPr id="6" name="Title 1">
            <a:extLst>
              <a:ext uri="{FF2B5EF4-FFF2-40B4-BE49-F238E27FC236}">
                <a16:creationId xmlns:a16="http://schemas.microsoft.com/office/drawing/2014/main" id="{D26FB127-2E2F-0843-5382-FA4AC40B7385}"/>
              </a:ext>
            </a:extLst>
          </p:cNvPr>
          <p:cNvSpPr txBox="1">
            <a:spLocks/>
          </p:cNvSpPr>
          <p:nvPr/>
        </p:nvSpPr>
        <p:spPr>
          <a:xfrm>
            <a:off x="3505200" y="461492"/>
            <a:ext cx="5791200" cy="5639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chemeClr val="bg1"/>
                </a:solidFill>
                <a:latin typeface="Stag Sans Medium" panose="020B0603040000020004" pitchFamily="34" charset="0"/>
              </a:rPr>
              <a:t>Disabilitas</a:t>
            </a:r>
          </a:p>
        </p:txBody>
      </p:sp>
      <p:sp>
        <p:nvSpPr>
          <p:cNvPr id="7" name="Title 1">
            <a:extLst>
              <a:ext uri="{FF2B5EF4-FFF2-40B4-BE49-F238E27FC236}">
                <a16:creationId xmlns:a16="http://schemas.microsoft.com/office/drawing/2014/main" id="{7F623770-6C3E-8DA0-A160-A5CB10EC65E1}"/>
              </a:ext>
            </a:extLst>
          </p:cNvPr>
          <p:cNvSpPr txBox="1">
            <a:spLocks/>
          </p:cNvSpPr>
          <p:nvPr/>
        </p:nvSpPr>
        <p:spPr>
          <a:xfrm>
            <a:off x="6591300" y="2725481"/>
            <a:ext cx="3700018" cy="1402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en-ID" sz="1800" b="0" i="0" u="none" strike="noStrike" baseline="0">
                <a:solidFill>
                  <a:schemeClr val="bg1"/>
                </a:solidFill>
                <a:latin typeface="Montserrat Medium" panose="00000600000000000000" pitchFamily="50" charset="0"/>
              </a:rPr>
              <a:t>Dikelola Unesa</a:t>
            </a:r>
          </a:p>
          <a:p>
            <a:pPr marL="285750" indent="-285750">
              <a:lnSpc>
                <a:spcPct val="150000"/>
              </a:lnSpc>
              <a:buFont typeface="Arial" panose="020B0604020202020204" pitchFamily="34" charset="0"/>
              <a:buChar char="•"/>
            </a:pPr>
            <a:r>
              <a:rPr lang="en-ID" sz="1800" b="0" i="0" u="none" strike="noStrike" baseline="0">
                <a:solidFill>
                  <a:schemeClr val="bg1"/>
                </a:solidFill>
                <a:latin typeface="Montserrat Medium" panose="00000600000000000000" pitchFamily="50" charset="0"/>
              </a:rPr>
              <a:t>Kelulusan ditentukan oleh nilai tes tulis dan wawancara</a:t>
            </a:r>
          </a:p>
          <a:p>
            <a:pPr marL="285750" indent="-285750">
              <a:lnSpc>
                <a:spcPct val="150000"/>
              </a:lnSpc>
              <a:buFont typeface="Arial" panose="020B0604020202020204" pitchFamily="34" charset="0"/>
              <a:buChar char="•"/>
            </a:pPr>
            <a:r>
              <a:rPr lang="en-ID" sz="1800" b="0" i="0" u="none" strike="noStrike" baseline="0">
                <a:solidFill>
                  <a:schemeClr val="bg1"/>
                </a:solidFill>
                <a:latin typeface="Montserrat Medium" panose="00000600000000000000" pitchFamily="50" charset="0"/>
              </a:rPr>
              <a:t>Tes wawancara dilakukan oleh tim PSLD dan WD 1</a:t>
            </a:r>
          </a:p>
        </p:txBody>
      </p:sp>
    </p:spTree>
    <p:extLst>
      <p:ext uri="{BB962C8B-B14F-4D97-AF65-F5344CB8AC3E}">
        <p14:creationId xmlns:p14="http://schemas.microsoft.com/office/powerpoint/2010/main" val="3738075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B52242-0361-5A57-371A-463CE0D67AF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1531"/>
            <a:ext cx="12186556" cy="6854937"/>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3085571F-2A4D-91A2-9B32-ECA4D025D74F}"/>
              </a:ext>
            </a:extLst>
          </p:cNvPr>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3" name="Picture 2" descr="A blue triangle with black background&#10;&#10;Description automatically generated">
            <a:extLst>
              <a:ext uri="{FF2B5EF4-FFF2-40B4-BE49-F238E27FC236}">
                <a16:creationId xmlns:a16="http://schemas.microsoft.com/office/drawing/2014/main" id="{4DCFC382-E942-E2E0-6708-9B6C9728CB6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pic>
        <p:nvPicPr>
          <p:cNvPr id="5" name="Picture 4">
            <a:extLst>
              <a:ext uri="{FF2B5EF4-FFF2-40B4-BE49-F238E27FC236}">
                <a16:creationId xmlns:a16="http://schemas.microsoft.com/office/drawing/2014/main" id="{EF04DF3D-8D37-5CEA-6A14-30E87EDA3F92}"/>
              </a:ext>
            </a:extLst>
          </p:cNvPr>
          <p:cNvPicPr>
            <a:picLocks noChangeAspect="1"/>
          </p:cNvPicPr>
          <p:nvPr/>
        </p:nvPicPr>
        <p:blipFill>
          <a:blip r:embed="rId5"/>
          <a:stretch>
            <a:fillRect/>
          </a:stretch>
        </p:blipFill>
        <p:spPr>
          <a:xfrm rot="10800000">
            <a:off x="-10727" y="1518767"/>
            <a:ext cx="5791201" cy="929158"/>
          </a:xfrm>
          <a:prstGeom prst="rect">
            <a:avLst/>
          </a:prstGeom>
        </p:spPr>
      </p:pic>
      <p:sp>
        <p:nvSpPr>
          <p:cNvPr id="6" name="Title 1">
            <a:extLst>
              <a:ext uri="{FF2B5EF4-FFF2-40B4-BE49-F238E27FC236}">
                <a16:creationId xmlns:a16="http://schemas.microsoft.com/office/drawing/2014/main" id="{17BE2342-54D0-F1D7-AAE8-DE609D1A2B9B}"/>
              </a:ext>
            </a:extLst>
          </p:cNvPr>
          <p:cNvSpPr txBox="1">
            <a:spLocks/>
          </p:cNvSpPr>
          <p:nvPr/>
        </p:nvSpPr>
        <p:spPr>
          <a:xfrm>
            <a:off x="3197678" y="1701368"/>
            <a:ext cx="5791200" cy="5639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chemeClr val="bg1"/>
                </a:solidFill>
                <a:latin typeface="Stag Sans Medium" panose="020B0603040000020004" pitchFamily="34" charset="0"/>
              </a:rPr>
              <a:t>TMUBK</a:t>
            </a:r>
          </a:p>
        </p:txBody>
      </p:sp>
      <p:sp>
        <p:nvSpPr>
          <p:cNvPr id="7" name="Title 1">
            <a:extLst>
              <a:ext uri="{FF2B5EF4-FFF2-40B4-BE49-F238E27FC236}">
                <a16:creationId xmlns:a16="http://schemas.microsoft.com/office/drawing/2014/main" id="{EBCEC0B9-E91C-A22F-85BF-B49B9F280667}"/>
              </a:ext>
            </a:extLst>
          </p:cNvPr>
          <p:cNvSpPr txBox="1">
            <a:spLocks/>
          </p:cNvSpPr>
          <p:nvPr/>
        </p:nvSpPr>
        <p:spPr>
          <a:xfrm>
            <a:off x="6286500" y="1238250"/>
            <a:ext cx="4974141" cy="1890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en-ID" sz="1800" b="0" i="0" u="none" strike="noStrike" baseline="0">
                <a:solidFill>
                  <a:srgbClr val="3B4D96"/>
                </a:solidFill>
                <a:latin typeface="Montserrat Medium" panose="00000600000000000000" pitchFamily="50" charset="0"/>
              </a:rPr>
              <a:t>Dikelola Unesa</a:t>
            </a:r>
          </a:p>
          <a:p>
            <a:pPr marL="285750" indent="-285750">
              <a:lnSpc>
                <a:spcPct val="150000"/>
              </a:lnSpc>
              <a:buFont typeface="Arial" panose="020B0604020202020204" pitchFamily="34" charset="0"/>
              <a:buChar char="•"/>
            </a:pPr>
            <a:r>
              <a:rPr lang="en-ID" sz="1800" b="0" i="0" u="none" strike="noStrike" baseline="0">
                <a:solidFill>
                  <a:srgbClr val="3B4D96"/>
                </a:solidFill>
                <a:latin typeface="Montserrat Medium" panose="00000600000000000000" pitchFamily="50" charset="0"/>
              </a:rPr>
              <a:t>Soal dikembangkan Unesa</a:t>
            </a:r>
          </a:p>
          <a:p>
            <a:pPr marL="285750" indent="-285750">
              <a:lnSpc>
                <a:spcPct val="150000"/>
              </a:lnSpc>
              <a:buFont typeface="Arial" panose="020B0604020202020204" pitchFamily="34" charset="0"/>
              <a:buChar char="•"/>
            </a:pPr>
            <a:r>
              <a:rPr lang="en-ID" sz="1800" b="0" i="0" u="none" strike="noStrike" baseline="0">
                <a:solidFill>
                  <a:srgbClr val="3B4D96"/>
                </a:solidFill>
                <a:latin typeface="Montserrat Medium" panose="00000600000000000000" pitchFamily="50" charset="0"/>
              </a:rPr>
              <a:t>Tes berbasis komputer </a:t>
            </a:r>
          </a:p>
          <a:p>
            <a:pPr marL="285750" indent="-285750">
              <a:lnSpc>
                <a:spcPct val="150000"/>
              </a:lnSpc>
              <a:buFont typeface="Arial" panose="020B0604020202020204" pitchFamily="34" charset="0"/>
              <a:buChar char="•"/>
            </a:pPr>
            <a:r>
              <a:rPr lang="en-ID" sz="1800" b="0" i="0" u="none" strike="noStrike" baseline="0">
                <a:solidFill>
                  <a:srgbClr val="3B4D96"/>
                </a:solidFill>
                <a:latin typeface="Montserrat Medium" panose="00000600000000000000" pitchFamily="50" charset="0"/>
              </a:rPr>
              <a:t>Diberlakukan portofolio untuk prodi keolahragaan dan seni</a:t>
            </a:r>
          </a:p>
        </p:txBody>
      </p:sp>
    </p:spTree>
    <p:extLst>
      <p:ext uri="{BB962C8B-B14F-4D97-AF65-F5344CB8AC3E}">
        <p14:creationId xmlns:p14="http://schemas.microsoft.com/office/powerpoint/2010/main" val="3421845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C76D7D-FA31-F8E4-ECB6-FC027B3D0766}"/>
              </a:ext>
            </a:extLst>
          </p:cNvPr>
          <p:cNvPicPr>
            <a:picLocks noChangeAspect="1"/>
          </p:cNvPicPr>
          <p:nvPr/>
        </p:nvPicPr>
        <p:blipFill>
          <a:blip r:embed="rId2"/>
          <a:stretch>
            <a:fillRect/>
          </a:stretch>
        </p:blipFill>
        <p:spPr>
          <a:xfrm rot="10800000">
            <a:off x="3076575" y="461492"/>
            <a:ext cx="5695951" cy="490258"/>
          </a:xfrm>
          <a:prstGeom prst="rect">
            <a:avLst/>
          </a:prstGeom>
        </p:spPr>
      </p:pic>
      <p:pic>
        <p:nvPicPr>
          <p:cNvPr id="5" name="Picture 4">
            <a:extLst>
              <a:ext uri="{FF2B5EF4-FFF2-40B4-BE49-F238E27FC236}">
                <a16:creationId xmlns:a16="http://schemas.microsoft.com/office/drawing/2014/main" id="{CC035EF8-981C-E2DD-BCE5-A2F124BEF054}"/>
              </a:ext>
            </a:extLst>
          </p:cNvPr>
          <p:cNvPicPr>
            <a:picLocks noChangeAspect="1"/>
          </p:cNvPicPr>
          <p:nvPr/>
        </p:nvPicPr>
        <p:blipFill>
          <a:blip r:embed="rId3"/>
          <a:stretch>
            <a:fillRect/>
          </a:stretch>
        </p:blipFill>
        <p:spPr>
          <a:xfrm>
            <a:off x="-2" y="-7188"/>
            <a:ext cx="6020575" cy="6858000"/>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780C3B4E-12BD-36C5-D603-F936E072D042}"/>
              </a:ext>
            </a:extLst>
          </p:cNvPr>
          <p:cNvPicPr/>
          <p:nvPr/>
        </p:nvPicPr>
        <p:blipFill>
          <a:blip r:embed="rId4">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D91DA02D-C41C-2AFA-382B-950E9FB1D2D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70576" y="1624960"/>
            <a:ext cx="5581649" cy="4394840"/>
          </a:xfrm>
          <a:prstGeom prst="rect">
            <a:avLst/>
          </a:prstGeom>
        </p:spPr>
      </p:pic>
      <p:pic>
        <p:nvPicPr>
          <p:cNvPr id="3" name="Picture 2" descr="A blue triangle with black background&#10;&#10;Description automatically generated">
            <a:extLst>
              <a:ext uri="{FF2B5EF4-FFF2-40B4-BE49-F238E27FC236}">
                <a16:creationId xmlns:a16="http://schemas.microsoft.com/office/drawing/2014/main" id="{A9D43D56-C1E7-FF1F-8782-E974F41CABD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 y="4284673"/>
            <a:ext cx="2932502" cy="3064088"/>
          </a:xfrm>
          <a:prstGeom prst="rect">
            <a:avLst/>
          </a:prstGeom>
        </p:spPr>
      </p:pic>
      <p:sp>
        <p:nvSpPr>
          <p:cNvPr id="8" name="Title 1">
            <a:extLst>
              <a:ext uri="{FF2B5EF4-FFF2-40B4-BE49-F238E27FC236}">
                <a16:creationId xmlns:a16="http://schemas.microsoft.com/office/drawing/2014/main" id="{8088AAC3-890B-3E1D-6C88-7E9909649A52}"/>
              </a:ext>
            </a:extLst>
          </p:cNvPr>
          <p:cNvSpPr txBox="1">
            <a:spLocks/>
          </p:cNvSpPr>
          <p:nvPr/>
        </p:nvSpPr>
        <p:spPr>
          <a:xfrm>
            <a:off x="561976" y="1413242"/>
            <a:ext cx="4975224" cy="36000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spcAft>
                <a:spcPts val="500"/>
              </a:spcAft>
              <a:buFont typeface="Arial" panose="020B0604020202020204" pitchFamily="34" charset="0"/>
              <a:buChar char="•"/>
            </a:pPr>
            <a:r>
              <a:rPr lang="en-ID" sz="1800" b="0" i="0" u="none" strike="noStrike" baseline="0">
                <a:solidFill>
                  <a:schemeClr val="bg1"/>
                </a:solidFill>
                <a:latin typeface="Montserrat Medium" panose="00000600000000000000" pitchFamily="50" charset="0"/>
              </a:rPr>
              <a:t>Dikelola Kemdikbud-Pusat Layanan Pembiayaan Pendidikan</a:t>
            </a:r>
          </a:p>
          <a:p>
            <a:pPr marL="342900" indent="-342900">
              <a:lnSpc>
                <a:spcPct val="150000"/>
              </a:lnSpc>
              <a:spcAft>
                <a:spcPts val="500"/>
              </a:spcAft>
              <a:buFont typeface="Arial" panose="020B0604020202020204" pitchFamily="34" charset="0"/>
              <a:buChar char="•"/>
            </a:pPr>
            <a:r>
              <a:rPr lang="en-ID" sz="1800" b="0" i="0" u="none" strike="noStrike" baseline="0">
                <a:solidFill>
                  <a:schemeClr val="bg1"/>
                </a:solidFill>
                <a:latin typeface="Montserrat Medium" panose="00000600000000000000" pitchFamily="50" charset="0"/>
              </a:rPr>
              <a:t>Asal: 3T, Papua dan Papua Barat, TKI, Mandiri (Papua &amp; Papua Barat</a:t>
            </a:r>
          </a:p>
          <a:p>
            <a:pPr marL="342900" indent="-342900">
              <a:lnSpc>
                <a:spcPct val="150000"/>
              </a:lnSpc>
              <a:spcAft>
                <a:spcPts val="500"/>
              </a:spcAft>
              <a:buFont typeface="Arial" panose="020B0604020202020204" pitchFamily="34" charset="0"/>
              <a:buChar char="•"/>
            </a:pPr>
            <a:r>
              <a:rPr lang="en-ID" sz="1800" b="0" i="0" u="none" strike="noStrike" baseline="0">
                <a:solidFill>
                  <a:schemeClr val="bg1"/>
                </a:solidFill>
                <a:latin typeface="Montserrat Medium" panose="00000600000000000000" pitchFamily="50" charset="0"/>
              </a:rPr>
              <a:t>Seleksi oleh PT yang dituju</a:t>
            </a:r>
          </a:p>
          <a:p>
            <a:pPr marL="342900" indent="-342900">
              <a:lnSpc>
                <a:spcPct val="150000"/>
              </a:lnSpc>
              <a:spcAft>
                <a:spcPts val="500"/>
              </a:spcAft>
              <a:buFont typeface="Arial" panose="020B0604020202020204" pitchFamily="34" charset="0"/>
              <a:buChar char="•"/>
            </a:pPr>
            <a:r>
              <a:rPr lang="en-ID" sz="1800" b="0" i="0" u="none" strike="noStrike" baseline="0">
                <a:solidFill>
                  <a:schemeClr val="bg1"/>
                </a:solidFill>
                <a:latin typeface="Montserrat Medium" panose="00000600000000000000" pitchFamily="50" charset="0"/>
              </a:rPr>
              <a:t>Data: Nilai rapor, asal sekolah, ekonomi orang tua, prodi pilihan</a:t>
            </a:r>
          </a:p>
        </p:txBody>
      </p:sp>
      <p:sp>
        <p:nvSpPr>
          <p:cNvPr id="9" name="Title 1">
            <a:extLst>
              <a:ext uri="{FF2B5EF4-FFF2-40B4-BE49-F238E27FC236}">
                <a16:creationId xmlns:a16="http://schemas.microsoft.com/office/drawing/2014/main" id="{22CF4107-514C-5EEB-0A44-6CE64B20E31A}"/>
              </a:ext>
            </a:extLst>
          </p:cNvPr>
          <p:cNvSpPr txBox="1">
            <a:spLocks/>
          </p:cNvSpPr>
          <p:nvPr/>
        </p:nvSpPr>
        <p:spPr>
          <a:xfrm>
            <a:off x="6286498" y="864638"/>
            <a:ext cx="4572001" cy="563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ID" sz="1800" b="1" i="1" u="none" strike="noStrike" baseline="0">
                <a:solidFill>
                  <a:srgbClr val="3B4D96"/>
                </a:solidFill>
                <a:latin typeface="Montserrat Medium" panose="00000600000000000000" pitchFamily="50" charset="0"/>
              </a:rPr>
              <a:t>(Afirmasi Pendidikan Tinggi)</a:t>
            </a:r>
          </a:p>
        </p:txBody>
      </p:sp>
      <p:sp>
        <p:nvSpPr>
          <p:cNvPr id="10" name="Title 1">
            <a:extLst>
              <a:ext uri="{FF2B5EF4-FFF2-40B4-BE49-F238E27FC236}">
                <a16:creationId xmlns:a16="http://schemas.microsoft.com/office/drawing/2014/main" id="{19901162-9E35-FDB2-03C6-EBB7373CD5E2}"/>
              </a:ext>
            </a:extLst>
          </p:cNvPr>
          <p:cNvSpPr txBox="1">
            <a:spLocks/>
          </p:cNvSpPr>
          <p:nvPr/>
        </p:nvSpPr>
        <p:spPr>
          <a:xfrm>
            <a:off x="6565899" y="448792"/>
            <a:ext cx="5791200" cy="563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spc="300">
                <a:solidFill>
                  <a:schemeClr val="bg1"/>
                </a:solidFill>
                <a:latin typeface="Stag Sans Medium" panose="020B0603040000020004" pitchFamily="34" charset="0"/>
              </a:rPr>
              <a:t>ADIK</a:t>
            </a:r>
          </a:p>
        </p:txBody>
      </p:sp>
    </p:spTree>
    <p:extLst>
      <p:ext uri="{BB962C8B-B14F-4D97-AF65-F5344CB8AC3E}">
        <p14:creationId xmlns:p14="http://schemas.microsoft.com/office/powerpoint/2010/main" val="3490212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7C053CE9-EF2E-08B7-6123-6592BA4F10C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74FAE9FC-6998-E1FB-9CC0-B7894E8FF3D2}"/>
              </a:ext>
            </a:extLst>
          </p:cNvPr>
          <p:cNvPicPr>
            <a:picLocks noChangeAspect="1"/>
          </p:cNvPicPr>
          <p:nvPr/>
        </p:nvPicPr>
        <p:blipFill>
          <a:blip r:embed="rId3"/>
          <a:stretch>
            <a:fillRect/>
          </a:stretch>
        </p:blipFill>
        <p:spPr>
          <a:xfrm>
            <a:off x="3280250" y="368300"/>
            <a:ext cx="5631499" cy="711200"/>
          </a:xfrm>
          <a:prstGeom prst="rect">
            <a:avLst/>
          </a:prstGeom>
        </p:spPr>
      </p:pic>
      <p:sp>
        <p:nvSpPr>
          <p:cNvPr id="10" name="Title 1">
            <a:extLst>
              <a:ext uri="{FF2B5EF4-FFF2-40B4-BE49-F238E27FC236}">
                <a16:creationId xmlns:a16="http://schemas.microsoft.com/office/drawing/2014/main" id="{4FEE5037-DBB8-58EB-FDD3-C813C7E2C052}"/>
              </a:ext>
            </a:extLst>
          </p:cNvPr>
          <p:cNvSpPr txBox="1">
            <a:spLocks/>
          </p:cNvSpPr>
          <p:nvPr/>
        </p:nvSpPr>
        <p:spPr>
          <a:xfrm>
            <a:off x="3200400" y="480663"/>
            <a:ext cx="5791200" cy="11890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US" sz="4200" i="1">
                <a:solidFill>
                  <a:schemeClr val="bg1"/>
                </a:solidFill>
                <a:latin typeface="Stag Sans Medium" panose="020B0603040000020004" pitchFamily="34" charset="0"/>
              </a:rPr>
              <a:t>Kerja Sama dan</a:t>
            </a:r>
          </a:p>
          <a:p>
            <a:pPr algn="ctr">
              <a:lnSpc>
                <a:spcPct val="110000"/>
              </a:lnSpc>
            </a:pPr>
            <a:r>
              <a:rPr lang="en-US" sz="4200" i="1">
                <a:solidFill>
                  <a:schemeClr val="bg1"/>
                </a:solidFill>
                <a:latin typeface="Stag Sans Medium" panose="020B0603040000020004" pitchFamily="34" charset="0"/>
              </a:rPr>
              <a:t>Luar Negeri</a:t>
            </a:r>
          </a:p>
        </p:txBody>
      </p:sp>
      <p:pic>
        <p:nvPicPr>
          <p:cNvPr id="18" name="Picture 17">
            <a:extLst>
              <a:ext uri="{FF2B5EF4-FFF2-40B4-BE49-F238E27FC236}">
                <a16:creationId xmlns:a16="http://schemas.microsoft.com/office/drawing/2014/main" id="{4702C0E0-FBBF-A767-85E4-F9D3F7DF21E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770" y="2184529"/>
            <a:ext cx="4393037" cy="412621"/>
          </a:xfrm>
          <a:prstGeom prst="rect">
            <a:avLst/>
          </a:prstGeom>
        </p:spPr>
      </p:pic>
      <p:sp>
        <p:nvSpPr>
          <p:cNvPr id="19" name="Title 1">
            <a:extLst>
              <a:ext uri="{FF2B5EF4-FFF2-40B4-BE49-F238E27FC236}">
                <a16:creationId xmlns:a16="http://schemas.microsoft.com/office/drawing/2014/main" id="{67CF5730-1A75-C47A-DEC9-1DF21A582BFE}"/>
              </a:ext>
            </a:extLst>
          </p:cNvPr>
          <p:cNvSpPr txBox="1">
            <a:spLocks/>
          </p:cNvSpPr>
          <p:nvPr/>
        </p:nvSpPr>
        <p:spPr>
          <a:xfrm>
            <a:off x="1222306" y="2207498"/>
            <a:ext cx="3267964" cy="327653"/>
          </a:xfrm>
          <a:prstGeom prst="rect">
            <a:avLst/>
          </a:prstGeom>
          <a:solidFill>
            <a:srgbClr val="E2BC2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ID" sz="2000" b="0" i="0" u="none" strike="noStrike" baseline="0">
                <a:solidFill>
                  <a:schemeClr val="bg1"/>
                </a:solidFill>
                <a:latin typeface="Montserrat SemiBold" panose="00000700000000000000" pitchFamily="50" charset="0"/>
              </a:rPr>
              <a:t>Kerja Sama</a:t>
            </a:r>
          </a:p>
        </p:txBody>
      </p:sp>
      <p:pic>
        <p:nvPicPr>
          <p:cNvPr id="21" name="Picture 20">
            <a:extLst>
              <a:ext uri="{FF2B5EF4-FFF2-40B4-BE49-F238E27FC236}">
                <a16:creationId xmlns:a16="http://schemas.microsoft.com/office/drawing/2014/main" id="{FD6E15E2-5D86-AD4B-9253-B1749E040C5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39195" y="2184529"/>
            <a:ext cx="4393037" cy="412621"/>
          </a:xfrm>
          <a:prstGeom prst="rect">
            <a:avLst/>
          </a:prstGeom>
        </p:spPr>
      </p:pic>
      <p:sp>
        <p:nvSpPr>
          <p:cNvPr id="22" name="Title 1">
            <a:extLst>
              <a:ext uri="{FF2B5EF4-FFF2-40B4-BE49-F238E27FC236}">
                <a16:creationId xmlns:a16="http://schemas.microsoft.com/office/drawing/2014/main" id="{5370023E-D01A-02B3-F58E-A7515155548E}"/>
              </a:ext>
            </a:extLst>
          </p:cNvPr>
          <p:cNvSpPr txBox="1">
            <a:spLocks/>
          </p:cNvSpPr>
          <p:nvPr/>
        </p:nvSpPr>
        <p:spPr>
          <a:xfrm>
            <a:off x="7701731" y="2207498"/>
            <a:ext cx="3267964" cy="327653"/>
          </a:xfrm>
          <a:prstGeom prst="rect">
            <a:avLst/>
          </a:prstGeom>
          <a:solidFill>
            <a:srgbClr val="E2BC22"/>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ID" sz="2000" b="0" i="0" u="none" strike="noStrike" baseline="0">
                <a:solidFill>
                  <a:schemeClr val="bg1"/>
                </a:solidFill>
                <a:latin typeface="Montserrat SemiBold" panose="00000700000000000000" pitchFamily="50" charset="0"/>
              </a:rPr>
              <a:t>Luar Negeri</a:t>
            </a:r>
          </a:p>
        </p:txBody>
      </p:sp>
      <p:sp>
        <p:nvSpPr>
          <p:cNvPr id="5" name="Rectangle 4">
            <a:extLst>
              <a:ext uri="{FF2B5EF4-FFF2-40B4-BE49-F238E27FC236}">
                <a16:creationId xmlns:a16="http://schemas.microsoft.com/office/drawing/2014/main" id="{4BF8766C-15B8-144F-167A-EBB7623F1E53}"/>
              </a:ext>
            </a:extLst>
          </p:cNvPr>
          <p:cNvSpPr/>
          <p:nvPr/>
        </p:nvSpPr>
        <p:spPr>
          <a:xfrm>
            <a:off x="7139195" y="2743200"/>
            <a:ext cx="4393037" cy="905774"/>
          </a:xfrm>
          <a:prstGeom prst="rect">
            <a:avLst/>
          </a:prstGeom>
          <a:solidFill>
            <a:srgbClr val="3B4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800"/>
          </a:p>
        </p:txBody>
      </p:sp>
      <p:sp>
        <p:nvSpPr>
          <p:cNvPr id="26" name="Title 1">
            <a:extLst>
              <a:ext uri="{FF2B5EF4-FFF2-40B4-BE49-F238E27FC236}">
                <a16:creationId xmlns:a16="http://schemas.microsoft.com/office/drawing/2014/main" id="{8E0E4826-5BDE-8495-9CA1-0382DAE096EB}"/>
              </a:ext>
            </a:extLst>
          </p:cNvPr>
          <p:cNvSpPr txBox="1">
            <a:spLocks/>
          </p:cNvSpPr>
          <p:nvPr/>
        </p:nvSpPr>
        <p:spPr>
          <a:xfrm>
            <a:off x="7480913" y="3067245"/>
            <a:ext cx="3812426" cy="32765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D" sz="2400" b="1" i="0" u="none" strike="noStrike" baseline="0">
                <a:solidFill>
                  <a:schemeClr val="bg1"/>
                </a:solidFill>
                <a:latin typeface="Montserrat SemiBold" panose="00000700000000000000" pitchFamily="50" charset="0"/>
              </a:rPr>
              <a:t>Diseleksi oleh Tim</a:t>
            </a:r>
            <a:r>
              <a:rPr lang="en-ID" sz="2400" b="1">
                <a:solidFill>
                  <a:schemeClr val="bg1"/>
                </a:solidFill>
                <a:latin typeface="Montserrat SemiBold" panose="00000700000000000000" pitchFamily="50" charset="0"/>
              </a:rPr>
              <a:t> Urusan Internasional</a:t>
            </a:r>
            <a:endParaRPr lang="en-ID" sz="2400" b="1" i="0" u="none" strike="noStrike" baseline="0">
              <a:solidFill>
                <a:schemeClr val="bg1"/>
              </a:solidFill>
              <a:latin typeface="Montserrat SemiBold" panose="00000700000000000000" pitchFamily="50" charset="0"/>
            </a:endParaRPr>
          </a:p>
        </p:txBody>
      </p:sp>
      <p:sp>
        <p:nvSpPr>
          <p:cNvPr id="4" name="Rectangle 3">
            <a:extLst>
              <a:ext uri="{FF2B5EF4-FFF2-40B4-BE49-F238E27FC236}">
                <a16:creationId xmlns:a16="http://schemas.microsoft.com/office/drawing/2014/main" id="{C985FE33-07BF-2C2F-F8D9-18B40D116F3E}"/>
              </a:ext>
            </a:extLst>
          </p:cNvPr>
          <p:cNvSpPr/>
          <p:nvPr/>
        </p:nvSpPr>
        <p:spPr>
          <a:xfrm>
            <a:off x="659770" y="2743200"/>
            <a:ext cx="4393037" cy="905774"/>
          </a:xfrm>
          <a:prstGeom prst="rect">
            <a:avLst/>
          </a:prstGeom>
          <a:solidFill>
            <a:srgbClr val="3B4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sz="800"/>
          </a:p>
        </p:txBody>
      </p:sp>
      <p:sp>
        <p:nvSpPr>
          <p:cNvPr id="2" name="Title 1">
            <a:extLst>
              <a:ext uri="{FF2B5EF4-FFF2-40B4-BE49-F238E27FC236}">
                <a16:creationId xmlns:a16="http://schemas.microsoft.com/office/drawing/2014/main" id="{32DA61A6-AF58-79CF-6014-EC5C7026A942}"/>
              </a:ext>
            </a:extLst>
          </p:cNvPr>
          <p:cNvSpPr txBox="1">
            <a:spLocks/>
          </p:cNvSpPr>
          <p:nvPr/>
        </p:nvSpPr>
        <p:spPr>
          <a:xfrm>
            <a:off x="588485" y="3067246"/>
            <a:ext cx="4535606" cy="32765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ID" sz="2400" b="1" i="0" u="none" strike="noStrike" baseline="0">
                <a:solidFill>
                  <a:schemeClr val="bg1"/>
                </a:solidFill>
                <a:latin typeface="Montserrat SemiBold" panose="00000700000000000000" pitchFamily="50" charset="0"/>
              </a:rPr>
              <a:t>Seleksi intern, ada MoU Pendaftaran UTBK-SNBT</a:t>
            </a:r>
          </a:p>
        </p:txBody>
      </p:sp>
    </p:spTree>
    <p:extLst>
      <p:ext uri="{BB962C8B-B14F-4D97-AF65-F5344CB8AC3E}">
        <p14:creationId xmlns:p14="http://schemas.microsoft.com/office/powerpoint/2010/main" val="2714065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pattFill prst="pct60">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E7DE3-AD06-406E-9DEA-C1DF5E8D0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1667065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pattFill prst="pct60">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4C1144-D12A-4672-B06E-ED6993FA7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2436002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4E068F-76B9-E3E7-C146-8E23AD3B6018}"/>
              </a:ext>
            </a:extLst>
          </p:cNvPr>
          <p:cNvPicPr>
            <a:picLocks noChangeAspect="1"/>
          </p:cNvPicPr>
          <p:nvPr/>
        </p:nvPicPr>
        <p:blipFill>
          <a:blip r:embed="rId2"/>
          <a:stretch>
            <a:fillRect/>
          </a:stretch>
        </p:blipFill>
        <p:spPr>
          <a:xfrm>
            <a:off x="0" y="570121"/>
            <a:ext cx="12192000" cy="5717758"/>
          </a:xfrm>
          <a:prstGeom prst="rect">
            <a:avLst/>
          </a:prstGeom>
        </p:spPr>
      </p:pic>
      <p:pic>
        <p:nvPicPr>
          <p:cNvPr id="8" name="Picture 7">
            <a:extLst>
              <a:ext uri="{FF2B5EF4-FFF2-40B4-BE49-F238E27FC236}">
                <a16:creationId xmlns:a16="http://schemas.microsoft.com/office/drawing/2014/main" id="{3C71AC46-70EB-D73C-7EB9-831F0CB4F7E1}"/>
              </a:ext>
            </a:extLst>
          </p:cNvPr>
          <p:cNvPicPr>
            <a:picLocks noChangeAspect="1"/>
          </p:cNvPicPr>
          <p:nvPr/>
        </p:nvPicPr>
        <p:blipFill>
          <a:blip r:embed="rId3"/>
          <a:stretch>
            <a:fillRect/>
          </a:stretch>
        </p:blipFill>
        <p:spPr>
          <a:xfrm>
            <a:off x="0" y="6172200"/>
            <a:ext cx="12192000" cy="685800"/>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p:nvPr/>
        </p:nvPicPr>
        <p:blipFill>
          <a:blip r:embed="rId4">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6" name="Picture 5">
            <a:extLst>
              <a:ext uri="{FF2B5EF4-FFF2-40B4-BE49-F238E27FC236}">
                <a16:creationId xmlns:a16="http://schemas.microsoft.com/office/drawing/2014/main" id="{89C19AF5-B69B-F203-31DE-30EDF04D24C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32801" y="3784069"/>
            <a:ext cx="3365500" cy="2545085"/>
          </a:xfrm>
          <a:prstGeom prst="rect">
            <a:avLst/>
          </a:prstGeom>
        </p:spPr>
      </p:pic>
      <p:sp>
        <p:nvSpPr>
          <p:cNvPr id="3" name="Title 1">
            <a:extLst>
              <a:ext uri="{FF2B5EF4-FFF2-40B4-BE49-F238E27FC236}">
                <a16:creationId xmlns:a16="http://schemas.microsoft.com/office/drawing/2014/main" id="{5F47C47D-A97D-CE97-AD5F-AF33436FAE00}"/>
              </a:ext>
            </a:extLst>
          </p:cNvPr>
          <p:cNvSpPr txBox="1">
            <a:spLocks/>
          </p:cNvSpPr>
          <p:nvPr/>
        </p:nvSpPr>
        <p:spPr>
          <a:xfrm>
            <a:off x="828956" y="4427443"/>
            <a:ext cx="3467819" cy="3603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bg1"/>
                </a:solidFill>
                <a:latin typeface="Stag Sans Bold" panose="020B0803040000020004" pitchFamily="34" charset="0"/>
                <a:ea typeface="Centra No1" pitchFamily="50" charset="0"/>
              </a:rPr>
              <a:t>Kampus Unesa 4</a:t>
            </a:r>
          </a:p>
        </p:txBody>
      </p:sp>
      <p:sp>
        <p:nvSpPr>
          <p:cNvPr id="5" name="Title 1">
            <a:extLst>
              <a:ext uri="{FF2B5EF4-FFF2-40B4-BE49-F238E27FC236}">
                <a16:creationId xmlns:a16="http://schemas.microsoft.com/office/drawing/2014/main" id="{E17A64C9-11C1-69ED-AF23-0F88113E27B0}"/>
              </a:ext>
            </a:extLst>
          </p:cNvPr>
          <p:cNvSpPr txBox="1">
            <a:spLocks/>
          </p:cNvSpPr>
          <p:nvPr/>
        </p:nvSpPr>
        <p:spPr>
          <a:xfrm>
            <a:off x="828955" y="4908430"/>
            <a:ext cx="3467819" cy="103517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800" i="0" u="none" strike="noStrike" baseline="0">
                <a:solidFill>
                  <a:srgbClr val="11257B"/>
                </a:solidFill>
                <a:latin typeface="Montserrat SemiBold" panose="00000700000000000000" pitchFamily="50" charset="0"/>
              </a:rPr>
              <a:t>Jl. Raya Ketajen, Gedangan Sidoarjo</a:t>
            </a:r>
          </a:p>
        </p:txBody>
      </p:sp>
      <p:sp>
        <p:nvSpPr>
          <p:cNvPr id="7" name="Title 1">
            <a:extLst>
              <a:ext uri="{FF2B5EF4-FFF2-40B4-BE49-F238E27FC236}">
                <a16:creationId xmlns:a16="http://schemas.microsoft.com/office/drawing/2014/main" id="{27A45D60-D1B1-8C63-89F8-14068FB9E46A}"/>
              </a:ext>
            </a:extLst>
          </p:cNvPr>
          <p:cNvSpPr txBox="1">
            <a:spLocks/>
          </p:cNvSpPr>
          <p:nvPr/>
        </p:nvSpPr>
        <p:spPr>
          <a:xfrm>
            <a:off x="4449174" y="4427443"/>
            <a:ext cx="3467819" cy="3603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bg1"/>
                </a:solidFill>
                <a:latin typeface="Stag Sans Bold" panose="020B0803040000020004" pitchFamily="34" charset="0"/>
                <a:ea typeface="Centra No1" pitchFamily="50" charset="0"/>
              </a:rPr>
              <a:t>Kampus Unesa 5</a:t>
            </a:r>
          </a:p>
        </p:txBody>
      </p:sp>
      <p:sp>
        <p:nvSpPr>
          <p:cNvPr id="9" name="Title 1">
            <a:extLst>
              <a:ext uri="{FF2B5EF4-FFF2-40B4-BE49-F238E27FC236}">
                <a16:creationId xmlns:a16="http://schemas.microsoft.com/office/drawing/2014/main" id="{EF63B04D-9E3D-82CA-96F9-E25C6C98FDF7}"/>
              </a:ext>
            </a:extLst>
          </p:cNvPr>
          <p:cNvSpPr txBox="1">
            <a:spLocks/>
          </p:cNvSpPr>
          <p:nvPr/>
        </p:nvSpPr>
        <p:spPr>
          <a:xfrm>
            <a:off x="4449173" y="4908430"/>
            <a:ext cx="3467819" cy="103517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D" sz="1800" i="0" u="none" strike="noStrike" baseline="0">
                <a:solidFill>
                  <a:schemeClr val="bg1"/>
                </a:solidFill>
                <a:latin typeface="Montserrat SemiBold" panose="00000700000000000000" pitchFamily="50" charset="0"/>
              </a:rPr>
              <a:t>JI. Raya Kampus Unesa, Maospati-Barat Nomor 358-360, Magetan 63392</a:t>
            </a:r>
          </a:p>
        </p:txBody>
      </p:sp>
      <p:sp>
        <p:nvSpPr>
          <p:cNvPr id="10" name="Title 1">
            <a:extLst>
              <a:ext uri="{FF2B5EF4-FFF2-40B4-BE49-F238E27FC236}">
                <a16:creationId xmlns:a16="http://schemas.microsoft.com/office/drawing/2014/main" id="{55BC80E1-FBFE-E4BA-F4B2-343B401847B4}"/>
              </a:ext>
            </a:extLst>
          </p:cNvPr>
          <p:cNvSpPr txBox="1">
            <a:spLocks/>
          </p:cNvSpPr>
          <p:nvPr/>
        </p:nvSpPr>
        <p:spPr>
          <a:xfrm>
            <a:off x="2125792" y="559578"/>
            <a:ext cx="5791200" cy="10318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rgbClr val="FFC93C"/>
                </a:solidFill>
                <a:latin typeface="Stag Sans Medium" panose="020B0603040000020004" pitchFamily="34" charset="0"/>
              </a:rPr>
              <a:t>Lokasi</a:t>
            </a:r>
          </a:p>
          <a:p>
            <a:r>
              <a:rPr lang="en-US" sz="3600" i="1">
                <a:solidFill>
                  <a:srgbClr val="444B98"/>
                </a:solidFill>
                <a:latin typeface="Stag Sans Medium" panose="020B0603040000020004" pitchFamily="34" charset="0"/>
              </a:rPr>
              <a:t>Kampus Unesa</a:t>
            </a:r>
          </a:p>
        </p:txBody>
      </p:sp>
    </p:spTree>
    <p:extLst>
      <p:ext uri="{BB962C8B-B14F-4D97-AF65-F5344CB8AC3E}">
        <p14:creationId xmlns:p14="http://schemas.microsoft.com/office/powerpoint/2010/main" val="3531921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pattFill prst="pct60">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9DF193-92E5-4739-985E-8087B6C44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3972700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pattFill prst="pct60">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261CF4-BEFA-4B52-97CA-BC624B390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2984544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pattFill prst="pct60">
          <a:fgClr>
            <a:schemeClr val="accent1"/>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58D55F-AABC-4E6E-9535-C97171F0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2833216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0EF9FF-CE09-351E-0B85-44FEEFFF483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1"/>
          </a:xfrm>
          <a:prstGeom prst="rect">
            <a:avLst/>
          </a:prstGeom>
        </p:spPr>
      </p:pic>
      <p:pic>
        <p:nvPicPr>
          <p:cNvPr id="5" name="Picture 4" descr="A black screen with a black background&#10;&#10;Description automatically generated">
            <a:extLst>
              <a:ext uri="{FF2B5EF4-FFF2-40B4-BE49-F238E27FC236}">
                <a16:creationId xmlns:a16="http://schemas.microsoft.com/office/drawing/2014/main" id="{9E8F5B5F-AA80-1B14-10B8-B36FBE8A0E3F}"/>
              </a:ext>
            </a:extLst>
          </p:cNvPr>
          <p:cNvPicPr>
            <a:picLocks noGrp="1" noRot="1" noMove="1" noResize="1" noEditPoints="1" noAdjustHandles="1" noChangeArrowheads="1" noChangeShapeType="1" noCrop="1"/>
          </p:cNvPicPr>
          <p:nvPr/>
        </p:nvPicPr>
        <p:blipFill rotWithShape="1">
          <a:blip r:embed="rId3" cstate="screen">
            <a:extLst>
              <a:ext uri="{28A0092B-C50C-407E-A947-70E740481C1C}">
                <a14:useLocalDpi xmlns:a14="http://schemas.microsoft.com/office/drawing/2010/main"/>
              </a:ext>
            </a:extLst>
          </a:blip>
          <a:srcRect/>
          <a:stretch/>
        </p:blipFill>
        <p:spPr>
          <a:xfrm>
            <a:off x="0" y="736600"/>
            <a:ext cx="12191999" cy="6121400"/>
          </a:xfrm>
          <a:prstGeom prst="rect">
            <a:avLst/>
          </a:prstGeom>
        </p:spPr>
      </p:pic>
      <p:graphicFrame>
        <p:nvGraphicFramePr>
          <p:cNvPr id="6" name="Table 5">
            <a:extLst>
              <a:ext uri="{FF2B5EF4-FFF2-40B4-BE49-F238E27FC236}">
                <a16:creationId xmlns:a16="http://schemas.microsoft.com/office/drawing/2014/main" id="{ACF7BA52-C169-F1E3-8C25-10F8857FD557}"/>
              </a:ext>
            </a:extLst>
          </p:cNvPr>
          <p:cNvGraphicFramePr>
            <a:graphicFrameLocks noGrp="1"/>
          </p:cNvGraphicFramePr>
          <p:nvPr>
            <p:extLst>
              <p:ext uri="{D42A27DB-BD31-4B8C-83A1-F6EECF244321}">
                <p14:modId xmlns:p14="http://schemas.microsoft.com/office/powerpoint/2010/main" val="2811425738"/>
              </p:ext>
            </p:extLst>
          </p:nvPr>
        </p:nvGraphicFramePr>
        <p:xfrm>
          <a:off x="3391716" y="2874183"/>
          <a:ext cx="7060383" cy="2566000"/>
        </p:xfrm>
        <a:graphic>
          <a:graphicData uri="http://schemas.openxmlformats.org/drawingml/2006/table">
            <a:tbl>
              <a:tblPr>
                <a:tableStyleId>{5C22544A-7EE6-4342-B048-85BDC9FD1C3A}</a:tableStyleId>
              </a:tblPr>
              <a:tblGrid>
                <a:gridCol w="394810">
                  <a:extLst>
                    <a:ext uri="{9D8B030D-6E8A-4147-A177-3AD203B41FA5}">
                      <a16:colId xmlns:a16="http://schemas.microsoft.com/office/drawing/2014/main" val="1169533593"/>
                    </a:ext>
                  </a:extLst>
                </a:gridCol>
                <a:gridCol w="4112874">
                  <a:extLst>
                    <a:ext uri="{9D8B030D-6E8A-4147-A177-3AD203B41FA5}">
                      <a16:colId xmlns:a16="http://schemas.microsoft.com/office/drawing/2014/main" val="3616359050"/>
                    </a:ext>
                  </a:extLst>
                </a:gridCol>
                <a:gridCol w="1270000">
                  <a:extLst>
                    <a:ext uri="{9D8B030D-6E8A-4147-A177-3AD203B41FA5}">
                      <a16:colId xmlns:a16="http://schemas.microsoft.com/office/drawing/2014/main" val="3066471855"/>
                    </a:ext>
                  </a:extLst>
                </a:gridCol>
                <a:gridCol w="1282699">
                  <a:extLst>
                    <a:ext uri="{9D8B030D-6E8A-4147-A177-3AD203B41FA5}">
                      <a16:colId xmlns:a16="http://schemas.microsoft.com/office/drawing/2014/main" val="2126563941"/>
                    </a:ext>
                  </a:extLst>
                </a:gridCol>
              </a:tblGrid>
              <a:tr h="256600">
                <a:tc>
                  <a:txBody>
                    <a:bodyPr/>
                    <a:lstStyle/>
                    <a:p>
                      <a:pPr algn="ctr"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solidFill>
                      <a:srgbClr val="E2E7FF"/>
                    </a:solidFill>
                  </a:tcPr>
                </a:tc>
                <a:tc>
                  <a:txBody>
                    <a:bodyPr/>
                    <a:lstStyle/>
                    <a:p>
                      <a:pPr algn="l"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Psikologi</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2E7FF"/>
                    </a:solidFill>
                  </a:tcPr>
                </a:tc>
                <a:tc>
                  <a:txBody>
                    <a:bodyPr/>
                    <a:lstStyle/>
                    <a:p>
                      <a:pPr algn="ctr" fontAlgn="b"/>
                      <a:r>
                        <a:rPr lang="en-ID" sz="130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2408</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179</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100005593"/>
                  </a:ext>
                </a:extLst>
              </a:tr>
              <a:tr h="256600">
                <a:tc>
                  <a:txBody>
                    <a:bodyPr/>
                    <a:lstStyle/>
                    <a:p>
                      <a:pPr algn="ctr"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noFill/>
                  </a:tcPr>
                </a:tc>
                <a:tc>
                  <a:txBody>
                    <a:bodyPr/>
                    <a:lstStyle/>
                    <a:p>
                      <a:pPr algn="l"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Manajemen</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1950</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240</a:t>
                      </a: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0166371"/>
                  </a:ext>
                </a:extLst>
              </a:tr>
              <a:tr h="256600">
                <a:tc>
                  <a:txBody>
                    <a:bodyPr/>
                    <a:lstStyle/>
                    <a:p>
                      <a:pPr algn="ctr"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solidFill>
                      <a:srgbClr val="E2E7FF"/>
                    </a:solidFill>
                  </a:tcPr>
                </a:tc>
                <a:tc>
                  <a:txBody>
                    <a:bodyPr/>
                    <a:lstStyle/>
                    <a:p>
                      <a:pPr algn="l" fontAlgn="b"/>
                      <a:r>
                        <a:rPr lang="sv-SE"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Pendidikan Guru Sekolah Dasar</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2E7FF"/>
                    </a:solid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1784</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259</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71518953"/>
                  </a:ext>
                </a:extLst>
              </a:tr>
              <a:tr h="256600">
                <a:tc>
                  <a:txBody>
                    <a:bodyPr/>
                    <a:lstStyle/>
                    <a:p>
                      <a:pPr algn="ctr"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noFill/>
                  </a:tcPr>
                </a:tc>
                <a:tc>
                  <a:txBody>
                    <a:bodyPr/>
                    <a:lstStyle/>
                    <a:p>
                      <a:pPr algn="l"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Ilmu Komunikasi</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1517</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210</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9961473"/>
                  </a:ext>
                </a:extLst>
              </a:tr>
              <a:tr h="256600">
                <a:tc>
                  <a:txBody>
                    <a:bodyPr/>
                    <a:lstStyle/>
                    <a:p>
                      <a:pPr algn="ctr"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solidFill>
                      <a:srgbClr val="E2E7FF"/>
                    </a:solidFill>
                  </a:tcPr>
                </a:tc>
                <a:tc>
                  <a:txBody>
                    <a:bodyPr/>
                    <a:lstStyle/>
                    <a:p>
                      <a:pPr algn="l" fontAlgn="b"/>
                      <a:r>
                        <a:rPr lang="sv-SE"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Teknik Informatika</a:t>
                      </a:r>
                      <a:endParaRPr lang="sv-SE"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2E7FF"/>
                    </a:solid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1549</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200</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773377362"/>
                  </a:ext>
                </a:extLst>
              </a:tr>
              <a:tr h="256600">
                <a:tc>
                  <a:txBody>
                    <a:bodyPr/>
                    <a:lstStyle/>
                    <a:p>
                      <a:pPr algn="ctr"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noFill/>
                  </a:tcPr>
                </a:tc>
                <a:tc>
                  <a:txBody>
                    <a:bodyPr/>
                    <a:lstStyle/>
                    <a:p>
                      <a:pPr algn="l" fontAlgn="b"/>
                      <a:r>
                        <a:rPr lang="sv-SE"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Ilmu Hukum</a:t>
                      </a:r>
                      <a:endParaRPr lang="sv-SE" sz="11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1518</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250</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45280003"/>
                  </a:ext>
                </a:extLst>
              </a:tr>
              <a:tr h="256600">
                <a:tc>
                  <a:txBody>
                    <a:bodyPr/>
                    <a:lstStyle/>
                    <a:p>
                      <a:pPr algn="ctr"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7</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solidFill>
                      <a:srgbClr val="E2E7FF"/>
                    </a:solidFill>
                  </a:tcPr>
                </a:tc>
                <a:tc>
                  <a:txBody>
                    <a:bodyPr/>
                    <a:lstStyle/>
                    <a:p>
                      <a:pPr algn="l"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Gizi</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2E7FF"/>
                    </a:solid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1380</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152</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821345540"/>
                  </a:ext>
                </a:extLst>
              </a:tr>
              <a:tr h="256600">
                <a:tc>
                  <a:txBody>
                    <a:bodyPr/>
                    <a:lstStyle/>
                    <a:p>
                      <a:pPr algn="ctr"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8</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noFill/>
                  </a:tcPr>
                </a:tc>
                <a:tc>
                  <a:txBody>
                    <a:bodyPr/>
                    <a:lstStyle/>
                    <a:p>
                      <a:pPr algn="l"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Akuntansi</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1313</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240</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4152765"/>
                  </a:ext>
                </a:extLst>
              </a:tr>
              <a:tr h="256600">
                <a:tc>
                  <a:txBody>
                    <a:bodyPr/>
                    <a:lstStyle/>
                    <a:p>
                      <a:pPr algn="ctr"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solidFill>
                      <a:srgbClr val="E2E7FF"/>
                    </a:solidFill>
                  </a:tcPr>
                </a:tc>
                <a:tc>
                  <a:txBody>
                    <a:bodyPr/>
                    <a:lstStyle/>
                    <a:p>
                      <a:pPr algn="l" fontAlgn="b"/>
                      <a:r>
                        <a:rPr lang="en-ID" sz="130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Bisnis Digital</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2E7FF"/>
                    </a:solid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1181</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210</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037760529"/>
                  </a:ext>
                </a:extLst>
              </a:tr>
              <a:tr h="256600">
                <a:tc>
                  <a:txBody>
                    <a:bodyPr/>
                    <a:lstStyle/>
                    <a:p>
                      <a:pPr algn="ctr" fontAlgn="b"/>
                      <a:r>
                        <a:rPr lang="en-US"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10</a:t>
                      </a:r>
                      <a:endPar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R w="12700" cmpd="sng">
                      <a:noFill/>
                    </a:lnR>
                    <a:noFill/>
                  </a:tcPr>
                </a:tc>
                <a:tc>
                  <a:txBody>
                    <a:bodyPr/>
                    <a:lstStyle/>
                    <a:p>
                      <a:pPr algn="l" fontAlgn="b"/>
                      <a:r>
                        <a:rPr lang="en-ID" sz="1300" b="0" i="0" u="none" strike="noStrike">
                          <a:solidFill>
                            <a:srgbClr val="3B4D96"/>
                          </a:solidFill>
                          <a:effectLst/>
                          <a:latin typeface="Open Sans SemiBold" panose="020B0706030804020204" pitchFamily="34" charset="0"/>
                          <a:ea typeface="Open Sans SemiBold" panose="020B0706030804020204" pitchFamily="34" charset="0"/>
                          <a:cs typeface="Open Sans SemiBold" panose="020B0706030804020204" pitchFamily="34" charset="0"/>
                        </a:rPr>
                        <a:t>S1 Sistem Informasi</a:t>
                      </a: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1105</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rPr>
                        <a:t>150</a:t>
                      </a:r>
                      <a:endParaRPr lang="en-ID" sz="1300" b="0" i="0" u="none" strike="noStrike">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txBody>
                  <a:tcPr marL="11663" marR="11663" marT="11663"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9577828"/>
                  </a:ext>
                </a:extLst>
              </a:tr>
            </a:tbl>
          </a:graphicData>
        </a:graphic>
      </p:graphicFrame>
      <p:sp>
        <p:nvSpPr>
          <p:cNvPr id="7" name="Rectangle 6">
            <a:extLst>
              <a:ext uri="{FF2B5EF4-FFF2-40B4-BE49-F238E27FC236}">
                <a16:creationId xmlns:a16="http://schemas.microsoft.com/office/drawing/2014/main" id="{31F85588-18DA-E15F-74B9-95D5B95F3022}"/>
              </a:ext>
            </a:extLst>
          </p:cNvPr>
          <p:cNvSpPr/>
          <p:nvPr/>
        </p:nvSpPr>
        <p:spPr>
          <a:xfrm>
            <a:off x="-3" y="690842"/>
            <a:ext cx="5232403" cy="490258"/>
          </a:xfrm>
          <a:prstGeom prst="rect">
            <a:avLst/>
          </a:prstGeom>
          <a:solidFill>
            <a:srgbClr val="3B4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itle 1">
            <a:extLst>
              <a:ext uri="{FF2B5EF4-FFF2-40B4-BE49-F238E27FC236}">
                <a16:creationId xmlns:a16="http://schemas.microsoft.com/office/drawing/2014/main" id="{770090D1-7A62-B3B3-7F41-4FCF1CA74876}"/>
              </a:ext>
            </a:extLst>
          </p:cNvPr>
          <p:cNvSpPr txBox="1">
            <a:spLocks/>
          </p:cNvSpPr>
          <p:nvPr/>
        </p:nvSpPr>
        <p:spPr>
          <a:xfrm>
            <a:off x="995637" y="220661"/>
            <a:ext cx="5791200" cy="10318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rgbClr val="FFC93C"/>
                </a:solidFill>
                <a:latin typeface="Stag Sans Medium" panose="020B0603040000020004" pitchFamily="34" charset="0"/>
              </a:rPr>
              <a:t>Data Persaingan</a:t>
            </a:r>
          </a:p>
          <a:p>
            <a:r>
              <a:rPr lang="en-US" sz="3600" i="1">
                <a:solidFill>
                  <a:schemeClr val="bg1"/>
                </a:solidFill>
                <a:latin typeface="Stag Sans Medium" panose="020B0603040000020004" pitchFamily="34" charset="0"/>
              </a:rPr>
              <a:t>10 Besar Jalur SNBT    </a:t>
            </a:r>
            <a:r>
              <a:rPr lang="en-US" sz="3600" i="1">
                <a:solidFill>
                  <a:srgbClr val="FFC93C"/>
                </a:solidFill>
                <a:latin typeface="Stag Sans Medium" panose="020B0603040000020004" pitchFamily="34" charset="0"/>
              </a:rPr>
              <a:t>2023</a:t>
            </a:r>
          </a:p>
        </p:txBody>
      </p:sp>
    </p:spTree>
    <p:extLst>
      <p:ext uri="{BB962C8B-B14F-4D97-AF65-F5344CB8AC3E}">
        <p14:creationId xmlns:p14="http://schemas.microsoft.com/office/powerpoint/2010/main" val="5377562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high angle view of a building&#10;&#10;Description automatically generated">
            <a:extLst>
              <a:ext uri="{FF2B5EF4-FFF2-40B4-BE49-F238E27FC236}">
                <a16:creationId xmlns:a16="http://schemas.microsoft.com/office/drawing/2014/main" id="{CC3FDF0E-45C0-6E3B-E9E1-8230BDD49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5"/>
            <a:ext cx="12195830" cy="6860155"/>
          </a:xfrm>
          <a:prstGeom prst="rect">
            <a:avLst/>
          </a:prstGeom>
        </p:spPr>
      </p:pic>
      <p:pic>
        <p:nvPicPr>
          <p:cNvPr id="14" name="Picture 13">
            <a:extLst>
              <a:ext uri="{FF2B5EF4-FFF2-40B4-BE49-F238E27FC236}">
                <a16:creationId xmlns:a16="http://schemas.microsoft.com/office/drawing/2014/main" id="{B6567EEF-A89F-F78F-7526-9A56984487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90778" y="3666798"/>
            <a:ext cx="1484199" cy="2052338"/>
          </a:xfrm>
          <a:prstGeom prst="rect">
            <a:avLst/>
          </a:prstGeom>
        </p:spPr>
      </p:pic>
      <p:sp>
        <p:nvSpPr>
          <p:cNvPr id="15" name="Title 1">
            <a:extLst>
              <a:ext uri="{FF2B5EF4-FFF2-40B4-BE49-F238E27FC236}">
                <a16:creationId xmlns:a16="http://schemas.microsoft.com/office/drawing/2014/main" id="{F98F14A8-A080-0D70-00EB-DEAF9B2B7F0B}"/>
              </a:ext>
            </a:extLst>
          </p:cNvPr>
          <p:cNvSpPr txBox="1">
            <a:spLocks/>
          </p:cNvSpPr>
          <p:nvPr/>
        </p:nvSpPr>
        <p:spPr>
          <a:xfrm>
            <a:off x="849296" y="4441371"/>
            <a:ext cx="3766247" cy="2098766"/>
          </a:xfrm>
          <a:prstGeom prst="rect">
            <a:avLst/>
          </a:prstGeom>
          <a:noFill/>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600"/>
              </a:spcAft>
            </a:pPr>
            <a:r>
              <a:rPr lang="en-US" sz="16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Telp</a:t>
            </a:r>
            <a:r>
              <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 +6231 994257505</a:t>
            </a:r>
          </a:p>
          <a:p>
            <a:pPr>
              <a:lnSpc>
                <a:spcPct val="100000"/>
              </a:lnSpc>
              <a:spcAft>
                <a:spcPts val="600"/>
              </a:spcAft>
            </a:pPr>
            <a:r>
              <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WA	</a:t>
            </a:r>
            <a:r>
              <a:rPr lang="en-US" sz="16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+62 822-2911-5563</a:t>
            </a:r>
          </a:p>
          <a:p>
            <a:pPr>
              <a:lnSpc>
                <a:spcPct val="100000"/>
              </a:lnSpc>
              <a:spcAft>
                <a:spcPts val="600"/>
              </a:spcAft>
            </a:pPr>
            <a:r>
              <a:rPr lang="en-US" sz="16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Email</a:t>
            </a:r>
            <a:r>
              <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	: info@unesa.ac.id</a:t>
            </a:r>
          </a:p>
          <a:p>
            <a:pPr>
              <a:lnSpc>
                <a:spcPct val="100000"/>
              </a:lnSpc>
              <a:spcAft>
                <a:spcPts val="600"/>
              </a:spcAft>
            </a:pPr>
            <a:r>
              <a:rPr lang="en-US"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Website	: admisi.unesa.ac.id</a:t>
            </a:r>
          </a:p>
        </p:txBody>
      </p:sp>
      <p:sp>
        <p:nvSpPr>
          <p:cNvPr id="18" name="Title 1">
            <a:extLst>
              <a:ext uri="{FF2B5EF4-FFF2-40B4-BE49-F238E27FC236}">
                <a16:creationId xmlns:a16="http://schemas.microsoft.com/office/drawing/2014/main" id="{CCA8288F-6302-4067-A0DA-56911707FD57}"/>
              </a:ext>
            </a:extLst>
          </p:cNvPr>
          <p:cNvSpPr txBox="1">
            <a:spLocks/>
          </p:cNvSpPr>
          <p:nvPr/>
        </p:nvSpPr>
        <p:spPr>
          <a:xfrm>
            <a:off x="560149" y="3252349"/>
            <a:ext cx="5791200" cy="11890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10000"/>
              </a:lnSpc>
            </a:pPr>
            <a:r>
              <a:rPr lang="en-US" sz="3600" i="1">
                <a:solidFill>
                  <a:schemeClr val="bg1"/>
                </a:solidFill>
                <a:latin typeface="Stag Sans Medium" panose="020B0603040000020004" pitchFamily="34" charset="0"/>
              </a:rPr>
              <a:t>Call Center</a:t>
            </a:r>
            <a:endParaRPr lang="en-US" sz="3600" i="1">
              <a:solidFill>
                <a:srgbClr val="3B4D96"/>
              </a:solidFill>
              <a:latin typeface="Stag Sans Medium" panose="020B0603040000020004" pitchFamily="34" charset="0"/>
            </a:endParaRPr>
          </a:p>
        </p:txBody>
      </p:sp>
      <p:pic>
        <p:nvPicPr>
          <p:cNvPr id="19" name="Picture 18">
            <a:extLst>
              <a:ext uri="{FF2B5EF4-FFF2-40B4-BE49-F238E27FC236}">
                <a16:creationId xmlns:a16="http://schemas.microsoft.com/office/drawing/2014/main" id="{75692E24-899E-840D-558C-78CD16F696DD}"/>
              </a:ext>
            </a:extLst>
          </p:cNvPr>
          <p:cNvPicPr>
            <a:picLocks noChangeAspect="1"/>
          </p:cNvPicPr>
          <p:nvPr/>
        </p:nvPicPr>
        <p:blipFill>
          <a:blip r:embed="rId4"/>
          <a:stretch>
            <a:fillRect/>
          </a:stretch>
        </p:blipFill>
        <p:spPr>
          <a:xfrm>
            <a:off x="3280250" y="1315040"/>
            <a:ext cx="5631499" cy="711200"/>
          </a:xfrm>
          <a:prstGeom prst="rect">
            <a:avLst/>
          </a:prstGeom>
        </p:spPr>
      </p:pic>
      <p:sp>
        <p:nvSpPr>
          <p:cNvPr id="20" name="Title 1">
            <a:extLst>
              <a:ext uri="{FF2B5EF4-FFF2-40B4-BE49-F238E27FC236}">
                <a16:creationId xmlns:a16="http://schemas.microsoft.com/office/drawing/2014/main" id="{97749084-00F8-7BC8-6661-7291EF070941}"/>
              </a:ext>
            </a:extLst>
          </p:cNvPr>
          <p:cNvSpPr txBox="1">
            <a:spLocks/>
          </p:cNvSpPr>
          <p:nvPr/>
        </p:nvSpPr>
        <p:spPr>
          <a:xfrm>
            <a:off x="3200400" y="1030586"/>
            <a:ext cx="5791200" cy="11890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US" sz="4800" i="1">
                <a:solidFill>
                  <a:schemeClr val="bg1"/>
                </a:solidFill>
                <a:latin typeface="Stag Sans Medium" panose="020B0603040000020004" pitchFamily="34" charset="0"/>
              </a:rPr>
              <a:t>Connect with Us!</a:t>
            </a:r>
          </a:p>
        </p:txBody>
      </p:sp>
    </p:spTree>
    <p:extLst>
      <p:ext uri="{BB962C8B-B14F-4D97-AF65-F5344CB8AC3E}">
        <p14:creationId xmlns:p14="http://schemas.microsoft.com/office/powerpoint/2010/main" val="4207211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images of people&#10;&#10;Description automatically generated">
            <a:extLst>
              <a:ext uri="{FF2B5EF4-FFF2-40B4-BE49-F238E27FC236}">
                <a16:creationId xmlns:a16="http://schemas.microsoft.com/office/drawing/2014/main" id="{079A7B7D-012B-FF56-0BDC-18283B6A420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793628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B47263-EECC-A7F2-9F60-18ECD8F450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641053" y="0"/>
            <a:ext cx="1550948" cy="6858000"/>
          </a:xfrm>
          <a:prstGeom prst="rect">
            <a:avLst/>
          </a:prstGeom>
        </p:spPr>
      </p:pic>
      <p:pic>
        <p:nvPicPr>
          <p:cNvPr id="4" name="Picture 3">
            <a:extLst>
              <a:ext uri="{FF2B5EF4-FFF2-40B4-BE49-F238E27FC236}">
                <a16:creationId xmlns:a16="http://schemas.microsoft.com/office/drawing/2014/main" id="{13CA7B93-9219-E3AD-FADF-33CDD0C18052}"/>
              </a:ext>
            </a:extLst>
          </p:cNvPr>
          <p:cNvPicPr>
            <a:picLocks noChangeAspect="1"/>
          </p:cNvPicPr>
          <p:nvPr/>
        </p:nvPicPr>
        <p:blipFill>
          <a:blip r:embed="rId3"/>
          <a:stretch>
            <a:fillRect/>
          </a:stretch>
        </p:blipFill>
        <p:spPr>
          <a:xfrm>
            <a:off x="251125" y="2378673"/>
            <a:ext cx="8073725" cy="4241260"/>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5" name="Title 1">
            <a:extLst>
              <a:ext uri="{FF2B5EF4-FFF2-40B4-BE49-F238E27FC236}">
                <a16:creationId xmlns:a16="http://schemas.microsoft.com/office/drawing/2014/main" id="{38BD56F7-4476-C624-2502-7A3EC6F6D45C}"/>
              </a:ext>
            </a:extLst>
          </p:cNvPr>
          <p:cNvSpPr txBox="1">
            <a:spLocks/>
          </p:cNvSpPr>
          <p:nvPr/>
        </p:nvSpPr>
        <p:spPr>
          <a:xfrm>
            <a:off x="995637" y="876657"/>
            <a:ext cx="5791200" cy="10318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rgbClr val="FFC93C"/>
                </a:solidFill>
                <a:latin typeface="Stag Sans Medium" panose="020B0603040000020004" pitchFamily="34" charset="0"/>
              </a:rPr>
              <a:t>Rumah</a:t>
            </a:r>
          </a:p>
          <a:p>
            <a:r>
              <a:rPr lang="en-US" sz="3600" i="1">
                <a:solidFill>
                  <a:srgbClr val="444B98"/>
                </a:solidFill>
                <a:latin typeface="Stag Sans Medium" panose="020B0603040000020004" pitchFamily="34" charset="0"/>
              </a:rPr>
              <a:t>Para Juara</a:t>
            </a:r>
          </a:p>
        </p:txBody>
      </p:sp>
      <p:sp>
        <p:nvSpPr>
          <p:cNvPr id="6" name="Title 1">
            <a:extLst>
              <a:ext uri="{FF2B5EF4-FFF2-40B4-BE49-F238E27FC236}">
                <a16:creationId xmlns:a16="http://schemas.microsoft.com/office/drawing/2014/main" id="{E75F28F0-914D-31A9-4278-9B716B16D5F9}"/>
              </a:ext>
            </a:extLst>
          </p:cNvPr>
          <p:cNvSpPr txBox="1">
            <a:spLocks/>
          </p:cNvSpPr>
          <p:nvPr/>
        </p:nvSpPr>
        <p:spPr>
          <a:xfrm>
            <a:off x="5023311" y="1297809"/>
            <a:ext cx="5020227" cy="1402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400" b="0" i="0" u="none" strike="noStrike" baseline="0" dirty="0" err="1">
                <a:solidFill>
                  <a:srgbClr val="3B4D96"/>
                </a:solidFill>
                <a:latin typeface="Montserrat Medium" panose="00000600000000000000" pitchFamily="50" charset="0"/>
              </a:rPr>
              <a:t>Pembinaan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prestasi</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mahasiswa</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dilakukan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dengan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prosesnya</a:t>
            </a:r>
            <a:r>
              <a:rPr lang="en-ID" sz="1400" b="0" i="0" u="none" strike="noStrike" baseline="0" dirty="0">
                <a:solidFill>
                  <a:srgbClr val="3B4D96"/>
                </a:solidFill>
                <a:latin typeface="Montserrat Medium" panose="00000600000000000000" pitchFamily="50" charset="0"/>
              </a:rPr>
              <a:t> yang </a:t>
            </a:r>
            <a:r>
              <a:rPr lang="en-ID" sz="1400" b="0" i="0" u="none" strike="noStrike" baseline="0" dirty="0" err="1">
                <a:solidFill>
                  <a:srgbClr val="3B4D96"/>
                </a:solidFill>
                <a:latin typeface="Montserrat Medium" panose="00000600000000000000" pitchFamily="50" charset="0"/>
              </a:rPr>
              <a:t>selalu</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berjenjang</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mulai</a:t>
            </a:r>
            <a:r>
              <a:rPr lang="en-ID" sz="1400" b="0" i="0" u="none" strike="noStrike" baseline="0" dirty="0">
                <a:solidFill>
                  <a:srgbClr val="3B4D96"/>
                </a:solidFill>
                <a:latin typeface="Montserrat Medium" panose="00000600000000000000" pitchFamily="50" charset="0"/>
              </a:rPr>
              <a:t> di </a:t>
            </a:r>
            <a:r>
              <a:rPr lang="en-ID" sz="1400" b="0" i="0" u="none" strike="noStrike" baseline="0" dirty="0" err="1">
                <a:solidFill>
                  <a:srgbClr val="3B4D96"/>
                </a:solidFill>
                <a:latin typeface="Montserrat Medium" panose="00000600000000000000" pitchFamily="50" charset="0"/>
              </a:rPr>
              <a:t>tingkat</a:t>
            </a:r>
            <a:r>
              <a:rPr lang="en-ID" sz="1400" b="0" i="0" u="none" strike="noStrike" baseline="0" dirty="0">
                <a:solidFill>
                  <a:srgbClr val="3B4D96"/>
                </a:solidFill>
                <a:latin typeface="Montserrat Medium" panose="00000600000000000000" pitchFamily="50" charset="0"/>
              </a:rPr>
              <a:t> program </a:t>
            </a:r>
            <a:r>
              <a:rPr lang="en-ID" sz="1400" b="0" i="0" u="none" strike="noStrike" baseline="0" dirty="0" err="1">
                <a:solidFill>
                  <a:srgbClr val="3B4D96"/>
                </a:solidFill>
                <a:latin typeface="Montserrat Medium" panose="00000600000000000000" pitchFamily="50" charset="0"/>
              </a:rPr>
              <a:t>studi</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hingga</a:t>
            </a:r>
            <a:r>
              <a:rPr lang="en-ID" sz="1400" b="0" i="0" u="none" strike="noStrike" baseline="0" dirty="0">
                <a:solidFill>
                  <a:srgbClr val="3B4D96"/>
                </a:solidFill>
                <a:latin typeface="Montserrat Medium" panose="00000600000000000000" pitchFamily="50" charset="0"/>
              </a:rPr>
              <a:t> Universitas. </a:t>
            </a:r>
            <a:r>
              <a:rPr lang="en-ID" sz="1400" b="0" i="0" u="none" strike="noStrike" baseline="0" dirty="0" err="1">
                <a:solidFill>
                  <a:srgbClr val="3B4D96"/>
                </a:solidFill>
                <a:latin typeface="Montserrat Medium" panose="00000600000000000000" pitchFamily="50" charset="0"/>
              </a:rPr>
              <a:t>Bagi</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pemenang</a:t>
            </a:r>
            <a:r>
              <a:rPr lang="en-ID" sz="1400" b="0" i="0" u="none" strike="noStrike" baseline="0" dirty="0">
                <a:solidFill>
                  <a:srgbClr val="3B4D96"/>
                </a:solidFill>
                <a:latin typeface="Montserrat Medium" panose="00000600000000000000" pitchFamily="50" charset="0"/>
              </a:rPr>
              <a:t> juga </a:t>
            </a:r>
            <a:r>
              <a:rPr lang="en-ID" sz="1400" b="0" i="0" u="none" strike="noStrike" baseline="0" dirty="0" err="1">
                <a:solidFill>
                  <a:srgbClr val="3B4D96"/>
                </a:solidFill>
                <a:latin typeface="Montserrat Medium" panose="00000600000000000000" pitchFamily="50" charset="0"/>
              </a:rPr>
              <a:t>akan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diberikan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berbagai</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apresiasi</a:t>
            </a:r>
            <a:r>
              <a:rPr lang="en-ID" sz="1400" b="0" i="0" u="none" strike="noStrike" baseline="0" dirty="0">
                <a:solidFill>
                  <a:srgbClr val="3B4D96"/>
                </a:solidFill>
                <a:latin typeface="Montserrat Medium" panose="00000600000000000000" pitchFamily="50" charset="0"/>
              </a:rPr>
              <a:t>. </a:t>
            </a:r>
            <a:endParaRPr lang="en-US" sz="1400" spc="-150" dirty="0">
              <a:latin typeface="Montserrat Medium" panose="00000600000000000000" pitchFamily="50" charset="0"/>
              <a:ea typeface="Centra No1" pitchFamily="50" charset="0"/>
            </a:endParaRPr>
          </a:p>
        </p:txBody>
      </p:sp>
      <p:pic>
        <p:nvPicPr>
          <p:cNvPr id="8" name="Picture 7">
            <a:extLst>
              <a:ext uri="{FF2B5EF4-FFF2-40B4-BE49-F238E27FC236}">
                <a16:creationId xmlns:a16="http://schemas.microsoft.com/office/drawing/2014/main" id="{2F9A999A-075C-788F-60FC-16C8735F7E65}"/>
              </a:ext>
            </a:extLst>
          </p:cNvPr>
          <p:cNvPicPr>
            <a:picLocks noChangeAspect="1"/>
          </p:cNvPicPr>
          <p:nvPr/>
        </p:nvPicPr>
        <p:blipFill>
          <a:blip r:embed="rId5"/>
          <a:stretch>
            <a:fillRect/>
          </a:stretch>
        </p:blipFill>
        <p:spPr>
          <a:xfrm>
            <a:off x="4824637" y="1075362"/>
            <a:ext cx="5631499" cy="369263"/>
          </a:xfrm>
          <a:prstGeom prst="rect">
            <a:avLst/>
          </a:prstGeom>
        </p:spPr>
      </p:pic>
      <p:sp>
        <p:nvSpPr>
          <p:cNvPr id="9" name="Title 1">
            <a:extLst>
              <a:ext uri="{FF2B5EF4-FFF2-40B4-BE49-F238E27FC236}">
                <a16:creationId xmlns:a16="http://schemas.microsoft.com/office/drawing/2014/main" id="{3051AD11-E585-7553-E6CD-5A862B38555F}"/>
              </a:ext>
            </a:extLst>
          </p:cNvPr>
          <p:cNvSpPr txBox="1">
            <a:spLocks/>
          </p:cNvSpPr>
          <p:nvPr/>
        </p:nvSpPr>
        <p:spPr>
          <a:xfrm>
            <a:off x="4917300" y="113496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600" b="0" i="0" u="none" strike="noStrike" baseline="0">
                <a:solidFill>
                  <a:schemeClr val="bg1"/>
                </a:solidFill>
                <a:latin typeface="Montserrat SemiBold" panose="00000700000000000000" pitchFamily="50" charset="0"/>
              </a:rPr>
              <a:t>Program Pembinaan Prestasi Mahasiswa</a:t>
            </a:r>
            <a:endParaRPr lang="en-US" sz="1600" spc="-150">
              <a:solidFill>
                <a:schemeClr val="bg1"/>
              </a:solidFill>
              <a:latin typeface="Montserrat SemiBold" panose="00000700000000000000" pitchFamily="50" charset="0"/>
              <a:ea typeface="Centra No1" pitchFamily="50" charset="0"/>
            </a:endParaRPr>
          </a:p>
        </p:txBody>
      </p:sp>
      <p:sp>
        <p:nvSpPr>
          <p:cNvPr id="10" name="Title 1">
            <a:extLst>
              <a:ext uri="{FF2B5EF4-FFF2-40B4-BE49-F238E27FC236}">
                <a16:creationId xmlns:a16="http://schemas.microsoft.com/office/drawing/2014/main" id="{31665CF1-39AD-74B7-96DA-33AE0E7D8102}"/>
              </a:ext>
            </a:extLst>
          </p:cNvPr>
          <p:cNvSpPr txBox="1">
            <a:spLocks/>
          </p:cNvSpPr>
          <p:nvPr/>
        </p:nvSpPr>
        <p:spPr>
          <a:xfrm>
            <a:off x="5023311" y="2835404"/>
            <a:ext cx="5020227" cy="1402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400" b="0" i="0" u="none" strike="noStrike" baseline="0" dirty="0" err="1">
                <a:solidFill>
                  <a:srgbClr val="3B4D96"/>
                </a:solidFill>
                <a:latin typeface="Montserrat Medium" panose="00000600000000000000" pitchFamily="50" charset="0"/>
              </a:rPr>
              <a:t>Pembinaan</a:t>
            </a:r>
            <a:r>
              <a:rPr lang="en-ID" sz="1400" dirty="0">
                <a:solidFill>
                  <a:srgbClr val="3B4D96"/>
                </a:solidFill>
                <a:latin typeface="Montserrat Medium" panose="00000600000000000000" pitchFamily="50" charset="0"/>
              </a:rPr>
              <a:t>/</a:t>
            </a:r>
            <a:r>
              <a:rPr lang="en-ID" sz="1400" b="0" i="0" u="none" strike="noStrike" baseline="0" dirty="0" err="1">
                <a:solidFill>
                  <a:srgbClr val="3B4D96"/>
                </a:solidFill>
                <a:latin typeface="Montserrat Medium" panose="00000600000000000000" pitchFamily="50" charset="0"/>
              </a:rPr>
              <a:t>Wadah</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aktivitas</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mahasiswa</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dalam</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mengembangkan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minat</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bakat</a:t>
            </a:r>
            <a:r>
              <a:rPr lang="en-ID" sz="1400" b="0" i="0" u="none" strike="noStrike" baseline="0" dirty="0">
                <a:solidFill>
                  <a:srgbClr val="3B4D96"/>
                </a:solidFill>
                <a:latin typeface="Montserrat Medium" panose="00000600000000000000" pitchFamily="50" charset="0"/>
              </a:rPr>
              <a:t>, dan </a:t>
            </a:r>
            <a:r>
              <a:rPr lang="en-ID" sz="1400" b="0" i="0" u="none" strike="noStrike" baseline="0" dirty="0" err="1">
                <a:solidFill>
                  <a:srgbClr val="3B4D96"/>
                </a:solidFill>
                <a:latin typeface="Montserrat Medium" panose="00000600000000000000" pitchFamily="50" charset="0"/>
              </a:rPr>
              <a:t>keahlian</a:t>
            </a:r>
            <a:r>
              <a:rPr lang="en-ID" sz="1400" b="0" i="0" u="none" strike="noStrike" baseline="0" dirty="0">
                <a:solidFill>
                  <a:srgbClr val="3B4D96"/>
                </a:solidFill>
                <a:latin typeface="Montserrat Medium" panose="00000600000000000000" pitchFamily="50" charset="0"/>
              </a:rPr>
              <a:t> </a:t>
            </a:r>
            <a:r>
              <a:rPr lang="en-ID" sz="1400" b="0" i="0" u="none" strike="noStrike" baseline="0" dirty="0" err="1">
                <a:solidFill>
                  <a:srgbClr val="3B4D96"/>
                </a:solidFill>
                <a:latin typeface="Montserrat Medium" panose="00000600000000000000" pitchFamily="50" charset="0"/>
              </a:rPr>
              <a:t>tertentu</a:t>
            </a:r>
            <a:endParaRPr lang="en-US" sz="1400" spc="-150" dirty="0">
              <a:latin typeface="Montserrat Medium" panose="00000600000000000000" pitchFamily="50" charset="0"/>
              <a:ea typeface="Centra No1" pitchFamily="50" charset="0"/>
            </a:endParaRPr>
          </a:p>
        </p:txBody>
      </p:sp>
      <p:pic>
        <p:nvPicPr>
          <p:cNvPr id="11" name="Picture 10">
            <a:extLst>
              <a:ext uri="{FF2B5EF4-FFF2-40B4-BE49-F238E27FC236}">
                <a16:creationId xmlns:a16="http://schemas.microsoft.com/office/drawing/2014/main" id="{12BDB308-8E00-666D-9862-28918D0C16D6}"/>
              </a:ext>
            </a:extLst>
          </p:cNvPr>
          <p:cNvPicPr>
            <a:picLocks noChangeAspect="1"/>
          </p:cNvPicPr>
          <p:nvPr/>
        </p:nvPicPr>
        <p:blipFill>
          <a:blip r:embed="rId5"/>
          <a:stretch>
            <a:fillRect/>
          </a:stretch>
        </p:blipFill>
        <p:spPr>
          <a:xfrm>
            <a:off x="4824637" y="2612957"/>
            <a:ext cx="5631499" cy="369263"/>
          </a:xfrm>
          <a:prstGeom prst="rect">
            <a:avLst/>
          </a:prstGeom>
        </p:spPr>
      </p:pic>
      <p:sp>
        <p:nvSpPr>
          <p:cNvPr id="12" name="Title 1">
            <a:extLst>
              <a:ext uri="{FF2B5EF4-FFF2-40B4-BE49-F238E27FC236}">
                <a16:creationId xmlns:a16="http://schemas.microsoft.com/office/drawing/2014/main" id="{DE8CAA67-037C-BB6A-A41E-8B9E6B759CB7}"/>
              </a:ext>
            </a:extLst>
          </p:cNvPr>
          <p:cNvSpPr txBox="1">
            <a:spLocks/>
          </p:cNvSpPr>
          <p:nvPr/>
        </p:nvSpPr>
        <p:spPr>
          <a:xfrm>
            <a:off x="4917300" y="2672556"/>
            <a:ext cx="5538836"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600" b="1" i="0" u="none" strike="noStrike" baseline="0" dirty="0">
                <a:solidFill>
                  <a:srgbClr val="FFFFFF"/>
                </a:solidFill>
                <a:latin typeface="Montserrat" panose="00000500000000000000" pitchFamily="50" charset="0"/>
              </a:rPr>
              <a:t>Program </a:t>
            </a:r>
            <a:r>
              <a:rPr lang="en-ID" sz="1600" b="1" i="0" u="none" strike="noStrike" baseline="0" dirty="0" err="1">
                <a:solidFill>
                  <a:srgbClr val="FFFFFF"/>
                </a:solidFill>
                <a:latin typeface="Montserrat" panose="00000500000000000000" pitchFamily="50" charset="0"/>
              </a:rPr>
              <a:t>Pengembangan</a:t>
            </a:r>
            <a:r>
              <a:rPr lang="en-ID" sz="1600" b="1" i="0" u="none" strike="noStrike" baseline="0" dirty="0">
                <a:solidFill>
                  <a:srgbClr val="FFFFFF"/>
                </a:solidFill>
                <a:latin typeface="Montserrat" panose="00000500000000000000" pitchFamily="50" charset="0"/>
              </a:rPr>
              <a:t> </a:t>
            </a:r>
            <a:r>
              <a:rPr lang="en-ID" sz="1600" b="1" i="0" u="none" strike="noStrike" baseline="0" dirty="0" err="1">
                <a:solidFill>
                  <a:srgbClr val="FFFFFF"/>
                </a:solidFill>
                <a:latin typeface="Montserrat" panose="00000500000000000000" pitchFamily="50" charset="0"/>
              </a:rPr>
              <a:t>Kemahasiswaan</a:t>
            </a:r>
            <a:r>
              <a:rPr lang="en-ID" sz="1600" b="1" i="0" u="none" strike="noStrike" baseline="0" dirty="0">
                <a:solidFill>
                  <a:srgbClr val="FFFFFF"/>
                </a:solidFill>
                <a:latin typeface="Montserrat" panose="00000500000000000000" pitchFamily="50" charset="0"/>
              </a:rPr>
              <a:t> (UKM)</a:t>
            </a:r>
            <a:endParaRPr lang="en-US" sz="1600" spc="-150" dirty="0">
              <a:solidFill>
                <a:schemeClr val="bg1"/>
              </a:solidFill>
              <a:latin typeface="Montserrat SemiBold" panose="00000700000000000000" pitchFamily="50" charset="0"/>
              <a:ea typeface="Centra No1" pitchFamily="50" charset="0"/>
            </a:endParaRPr>
          </a:p>
        </p:txBody>
      </p:sp>
    </p:spTree>
    <p:extLst>
      <p:ext uri="{BB962C8B-B14F-4D97-AF65-F5344CB8AC3E}">
        <p14:creationId xmlns:p14="http://schemas.microsoft.com/office/powerpoint/2010/main" val="1646478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387D56-9593-968B-3FDF-A3CB7BDD44D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641053" y="0"/>
            <a:ext cx="1550948" cy="6858000"/>
          </a:xfrm>
          <a:prstGeom prst="rect">
            <a:avLst/>
          </a:prstGeom>
        </p:spPr>
      </p:pic>
      <p:sp>
        <p:nvSpPr>
          <p:cNvPr id="4" name="Title 1">
            <a:extLst>
              <a:ext uri="{FF2B5EF4-FFF2-40B4-BE49-F238E27FC236}">
                <a16:creationId xmlns:a16="http://schemas.microsoft.com/office/drawing/2014/main" id="{AB9EE9AC-263B-282D-99E2-55E4BCF88178}"/>
              </a:ext>
            </a:extLst>
          </p:cNvPr>
          <p:cNvSpPr txBox="1">
            <a:spLocks/>
          </p:cNvSpPr>
          <p:nvPr/>
        </p:nvSpPr>
        <p:spPr>
          <a:xfrm>
            <a:off x="995637" y="876657"/>
            <a:ext cx="5791200" cy="10318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a:solidFill>
                  <a:srgbClr val="FFC93C"/>
                </a:solidFill>
                <a:latin typeface="Stag Sans Medium" panose="020B0603040000020004" pitchFamily="34" charset="0"/>
              </a:rPr>
              <a:t>Rumah</a:t>
            </a:r>
          </a:p>
          <a:p>
            <a:r>
              <a:rPr lang="en-US" sz="3600" i="1">
                <a:solidFill>
                  <a:srgbClr val="444B98"/>
                </a:solidFill>
                <a:latin typeface="Stag Sans Medium" panose="020B0603040000020004" pitchFamily="34" charset="0"/>
              </a:rPr>
              <a:t>Para Juara</a:t>
            </a:r>
          </a:p>
        </p:txBody>
      </p:sp>
      <p:pic>
        <p:nvPicPr>
          <p:cNvPr id="12" name="Picture 11">
            <a:extLst>
              <a:ext uri="{FF2B5EF4-FFF2-40B4-BE49-F238E27FC236}">
                <a16:creationId xmlns:a16="http://schemas.microsoft.com/office/drawing/2014/main" id="{85B6C84A-6F82-E761-C723-B437834E8C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391" y="2571101"/>
            <a:ext cx="4395815" cy="4023190"/>
          </a:xfrm>
          <a:prstGeom prst="rect">
            <a:avLst/>
          </a:prstGeom>
        </p:spPr>
      </p:pic>
      <p:pic>
        <p:nvPicPr>
          <p:cNvPr id="2" name="Picture 1" descr="A black screen with a black background&#10;&#10;Description automatically generated">
            <a:extLst>
              <a:ext uri="{FF2B5EF4-FFF2-40B4-BE49-F238E27FC236}">
                <a16:creationId xmlns:a16="http://schemas.microsoft.com/office/drawing/2014/main" id="{241A464F-B411-5555-034B-8F80C8E643FE}"/>
              </a:ext>
            </a:extLst>
          </p:cNvPr>
          <p:cNvPicPr>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5" name="Title 1">
            <a:extLst>
              <a:ext uri="{FF2B5EF4-FFF2-40B4-BE49-F238E27FC236}">
                <a16:creationId xmlns:a16="http://schemas.microsoft.com/office/drawing/2014/main" id="{4F733B46-28A6-5B52-E028-147AE9333443}"/>
              </a:ext>
            </a:extLst>
          </p:cNvPr>
          <p:cNvSpPr txBox="1">
            <a:spLocks/>
          </p:cNvSpPr>
          <p:nvPr/>
        </p:nvSpPr>
        <p:spPr>
          <a:xfrm>
            <a:off x="5023311" y="1297809"/>
            <a:ext cx="5020227" cy="1402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400" b="0" i="0" u="none" strike="noStrike" baseline="0">
                <a:solidFill>
                  <a:srgbClr val="3B4D96"/>
                </a:solidFill>
                <a:latin typeface="Montserrat Medium" panose="00000600000000000000" pitchFamily="50" charset="0"/>
              </a:rPr>
              <a:t>Program Pertukaran Pelajar/Mahasiswa ke Luar Negeri dalam waktu tertentu dan didukung oleh Pemerintah dan Kampus</a:t>
            </a:r>
            <a:endParaRPr lang="en-US" sz="1400" spc="-150">
              <a:latin typeface="Montserrat Medium" panose="00000600000000000000" pitchFamily="50" charset="0"/>
              <a:ea typeface="Centra No1" pitchFamily="50" charset="0"/>
            </a:endParaRPr>
          </a:p>
        </p:txBody>
      </p:sp>
      <p:pic>
        <p:nvPicPr>
          <p:cNvPr id="6" name="Picture 5">
            <a:extLst>
              <a:ext uri="{FF2B5EF4-FFF2-40B4-BE49-F238E27FC236}">
                <a16:creationId xmlns:a16="http://schemas.microsoft.com/office/drawing/2014/main" id="{9A959929-066D-4451-EF20-7E122D025E85}"/>
              </a:ext>
            </a:extLst>
          </p:cNvPr>
          <p:cNvPicPr>
            <a:picLocks noChangeAspect="1"/>
          </p:cNvPicPr>
          <p:nvPr/>
        </p:nvPicPr>
        <p:blipFill>
          <a:blip r:embed="rId5"/>
          <a:stretch>
            <a:fillRect/>
          </a:stretch>
        </p:blipFill>
        <p:spPr>
          <a:xfrm>
            <a:off x="4824637" y="1075362"/>
            <a:ext cx="5631499" cy="369263"/>
          </a:xfrm>
          <a:prstGeom prst="rect">
            <a:avLst/>
          </a:prstGeom>
        </p:spPr>
      </p:pic>
      <p:sp>
        <p:nvSpPr>
          <p:cNvPr id="7" name="Title 1">
            <a:extLst>
              <a:ext uri="{FF2B5EF4-FFF2-40B4-BE49-F238E27FC236}">
                <a16:creationId xmlns:a16="http://schemas.microsoft.com/office/drawing/2014/main" id="{35E4DD5E-9CF3-D548-58FB-6174E96700CD}"/>
              </a:ext>
            </a:extLst>
          </p:cNvPr>
          <p:cNvSpPr txBox="1">
            <a:spLocks/>
          </p:cNvSpPr>
          <p:nvPr/>
        </p:nvSpPr>
        <p:spPr>
          <a:xfrm>
            <a:off x="4917300" y="1134961"/>
            <a:ext cx="5020227"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600" b="1" i="0" u="none" strike="noStrike" baseline="0" dirty="0">
                <a:solidFill>
                  <a:srgbClr val="FFFFFF"/>
                </a:solidFill>
                <a:latin typeface="Montserrat" panose="00000500000000000000" pitchFamily="50" charset="0"/>
              </a:rPr>
              <a:t>Mobility Program dan IISMA </a:t>
            </a:r>
            <a:endParaRPr lang="en-US" sz="1600" spc="-150" dirty="0">
              <a:solidFill>
                <a:schemeClr val="bg1"/>
              </a:solidFill>
              <a:latin typeface="Montserrat SemiBold" panose="00000700000000000000" pitchFamily="50" charset="0"/>
              <a:ea typeface="Centra No1" pitchFamily="50" charset="0"/>
            </a:endParaRPr>
          </a:p>
        </p:txBody>
      </p:sp>
      <p:sp>
        <p:nvSpPr>
          <p:cNvPr id="8" name="Title 1">
            <a:extLst>
              <a:ext uri="{FF2B5EF4-FFF2-40B4-BE49-F238E27FC236}">
                <a16:creationId xmlns:a16="http://schemas.microsoft.com/office/drawing/2014/main" id="{4AC4A15B-4BBC-0F34-554D-42F4C978F84A}"/>
              </a:ext>
            </a:extLst>
          </p:cNvPr>
          <p:cNvSpPr txBox="1">
            <a:spLocks/>
          </p:cNvSpPr>
          <p:nvPr/>
        </p:nvSpPr>
        <p:spPr>
          <a:xfrm>
            <a:off x="5023311" y="2835404"/>
            <a:ext cx="5020227" cy="1402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400" b="0" i="0" u="none" strike="noStrike" baseline="0">
                <a:solidFill>
                  <a:srgbClr val="3B4D96"/>
                </a:solidFill>
                <a:latin typeface="Montserrat Medium" panose="00000600000000000000" pitchFamily="50" charset="0"/>
              </a:rPr>
              <a:t>Pertukaran Mahasiswa di dalam negeri, dari kampus-kampus di seluruh Indonesia. </a:t>
            </a:r>
            <a:endParaRPr lang="en-US" sz="1400" spc="-150">
              <a:latin typeface="Montserrat Medium" panose="00000600000000000000" pitchFamily="50" charset="0"/>
              <a:ea typeface="Centra No1" pitchFamily="50" charset="0"/>
            </a:endParaRPr>
          </a:p>
        </p:txBody>
      </p:sp>
      <p:pic>
        <p:nvPicPr>
          <p:cNvPr id="9" name="Picture 8">
            <a:extLst>
              <a:ext uri="{FF2B5EF4-FFF2-40B4-BE49-F238E27FC236}">
                <a16:creationId xmlns:a16="http://schemas.microsoft.com/office/drawing/2014/main" id="{7C329DDE-ABA4-F046-F882-D7835890BD15}"/>
              </a:ext>
            </a:extLst>
          </p:cNvPr>
          <p:cNvPicPr>
            <a:picLocks noChangeAspect="1"/>
          </p:cNvPicPr>
          <p:nvPr/>
        </p:nvPicPr>
        <p:blipFill>
          <a:blip r:embed="rId5"/>
          <a:stretch>
            <a:fillRect/>
          </a:stretch>
        </p:blipFill>
        <p:spPr>
          <a:xfrm>
            <a:off x="4824637" y="2612957"/>
            <a:ext cx="5631499" cy="369263"/>
          </a:xfrm>
          <a:prstGeom prst="rect">
            <a:avLst/>
          </a:prstGeom>
        </p:spPr>
      </p:pic>
      <p:sp>
        <p:nvSpPr>
          <p:cNvPr id="10" name="Title 1">
            <a:extLst>
              <a:ext uri="{FF2B5EF4-FFF2-40B4-BE49-F238E27FC236}">
                <a16:creationId xmlns:a16="http://schemas.microsoft.com/office/drawing/2014/main" id="{EE5CB7EA-A3BC-1DD5-B165-5E1C6F8691A9}"/>
              </a:ext>
            </a:extLst>
          </p:cNvPr>
          <p:cNvSpPr txBox="1">
            <a:spLocks/>
          </p:cNvSpPr>
          <p:nvPr/>
        </p:nvSpPr>
        <p:spPr>
          <a:xfrm>
            <a:off x="4917300" y="2672556"/>
            <a:ext cx="5538836"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600" b="1" i="0" u="none" strike="noStrike" baseline="0">
                <a:solidFill>
                  <a:srgbClr val="FFFFFF"/>
                </a:solidFill>
                <a:latin typeface="Montserrat" panose="00000500000000000000" pitchFamily="50" charset="0"/>
              </a:rPr>
              <a:t>Pertukaran</a:t>
            </a:r>
            <a:r>
              <a:rPr lang="en-ID" sz="1800" b="1" i="0" u="none" strike="noStrike" baseline="0">
                <a:solidFill>
                  <a:srgbClr val="FFFFFF"/>
                </a:solidFill>
                <a:latin typeface="Montserrat" panose="00000500000000000000" pitchFamily="50" charset="0"/>
              </a:rPr>
              <a:t> Mahasiswa Merdeka (PMM)</a:t>
            </a:r>
            <a:endParaRPr lang="en-US" sz="1600" spc="-150">
              <a:solidFill>
                <a:schemeClr val="bg1"/>
              </a:solidFill>
              <a:latin typeface="Montserrat SemiBold" panose="00000700000000000000" pitchFamily="50" charset="0"/>
              <a:ea typeface="Centra No1" pitchFamily="50" charset="0"/>
            </a:endParaRPr>
          </a:p>
        </p:txBody>
      </p:sp>
      <p:sp>
        <p:nvSpPr>
          <p:cNvPr id="13" name="Title 1">
            <a:extLst>
              <a:ext uri="{FF2B5EF4-FFF2-40B4-BE49-F238E27FC236}">
                <a16:creationId xmlns:a16="http://schemas.microsoft.com/office/drawing/2014/main" id="{2DE93902-17C2-2D7E-19B3-2E5C40D39F2D}"/>
              </a:ext>
            </a:extLst>
          </p:cNvPr>
          <p:cNvSpPr txBox="1">
            <a:spLocks/>
          </p:cNvSpPr>
          <p:nvPr/>
        </p:nvSpPr>
        <p:spPr>
          <a:xfrm>
            <a:off x="5016054" y="4365595"/>
            <a:ext cx="5020227" cy="14023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400" i="0" u="none" strike="noStrike" baseline="0" dirty="0">
                <a:solidFill>
                  <a:srgbClr val="3B4D96"/>
                </a:solidFill>
                <a:latin typeface="Montserrat Medium" panose="00000600000000000000" pitchFamily="50" charset="0"/>
              </a:rPr>
              <a:t>program </a:t>
            </a:r>
            <a:r>
              <a:rPr lang="en-ID" sz="1400" i="0" u="none" strike="noStrike" baseline="0" dirty="0" err="1">
                <a:solidFill>
                  <a:srgbClr val="3B4D96"/>
                </a:solidFill>
                <a:latin typeface="Montserrat Medium" panose="00000600000000000000" pitchFamily="50" charset="0"/>
              </a:rPr>
              <a:t>persiapan</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karier</a:t>
            </a:r>
            <a:r>
              <a:rPr lang="en-ID" sz="1400" i="0" u="none" strike="noStrike" baseline="0" dirty="0">
                <a:solidFill>
                  <a:srgbClr val="3B4D96"/>
                </a:solidFill>
                <a:latin typeface="Montserrat Medium" panose="00000600000000000000" pitchFamily="50" charset="0"/>
              </a:rPr>
              <a:t> yang </a:t>
            </a:r>
            <a:r>
              <a:rPr lang="en-ID" sz="1400" i="0" u="none" strike="noStrike" baseline="0" dirty="0" err="1">
                <a:solidFill>
                  <a:srgbClr val="3B4D96"/>
                </a:solidFill>
                <a:latin typeface="Montserrat Medium" panose="00000600000000000000" pitchFamily="50" charset="0"/>
              </a:rPr>
              <a:t>komprehensif</a:t>
            </a:r>
            <a:r>
              <a:rPr lang="en-ID" sz="1400" i="0" u="none" strike="noStrike" baseline="0" dirty="0">
                <a:solidFill>
                  <a:srgbClr val="3B4D96"/>
                </a:solidFill>
                <a:latin typeface="Montserrat Medium" panose="00000600000000000000" pitchFamily="50" charset="0"/>
              </a:rPr>
              <a:t> dan </a:t>
            </a:r>
            <a:r>
              <a:rPr lang="en-ID" sz="1400" i="0" u="none" strike="noStrike" baseline="0" dirty="0" err="1">
                <a:solidFill>
                  <a:srgbClr val="3B4D96"/>
                </a:solidFill>
                <a:latin typeface="Montserrat Medium" panose="00000600000000000000" pitchFamily="50" charset="0"/>
              </a:rPr>
              <a:t>memberikan</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kesempatan</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bagi</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Mahasiswa</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untuk</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belajar</a:t>
            </a:r>
            <a:r>
              <a:rPr lang="en-ID" sz="1400" i="0" u="none" strike="noStrike" baseline="0" dirty="0">
                <a:solidFill>
                  <a:srgbClr val="3B4D96"/>
                </a:solidFill>
                <a:latin typeface="Montserrat Medium" panose="00000600000000000000" pitchFamily="50" charset="0"/>
              </a:rPr>
              <a:t> di </a:t>
            </a:r>
            <a:r>
              <a:rPr lang="en-ID" sz="1400" i="0" u="none" strike="noStrike" baseline="0" dirty="0" err="1">
                <a:solidFill>
                  <a:srgbClr val="3B4D96"/>
                </a:solidFill>
                <a:latin typeface="Montserrat Medium" panose="00000600000000000000" pitchFamily="50" charset="0"/>
              </a:rPr>
              <a:t>luar</a:t>
            </a:r>
            <a:r>
              <a:rPr lang="en-ID" sz="1400" i="0" u="none" strike="noStrike" baseline="0" dirty="0">
                <a:solidFill>
                  <a:srgbClr val="3B4D96"/>
                </a:solidFill>
                <a:latin typeface="Montserrat Medium" panose="00000600000000000000" pitchFamily="50" charset="0"/>
              </a:rPr>
              <a:t> program </a:t>
            </a:r>
            <a:r>
              <a:rPr lang="en-ID" sz="1400" i="0" u="none" strike="noStrike" baseline="0" dirty="0" err="1">
                <a:solidFill>
                  <a:srgbClr val="3B4D96"/>
                </a:solidFill>
                <a:latin typeface="Montserrat Medium" panose="00000600000000000000" pitchFamily="50" charset="0"/>
              </a:rPr>
              <a:t>studi</a:t>
            </a:r>
            <a:r>
              <a:rPr lang="en-ID" sz="1400" i="0" u="none" strike="noStrike" baseline="0" dirty="0">
                <a:solidFill>
                  <a:srgbClr val="3B4D96"/>
                </a:solidFill>
                <a:latin typeface="Montserrat Medium" panose="00000600000000000000" pitchFamily="50" charset="0"/>
              </a:rPr>
              <a:t> di Perusahaan-</a:t>
            </a:r>
            <a:r>
              <a:rPr lang="en-ID" sz="1400" i="0" u="none" strike="noStrike" baseline="0" dirty="0" err="1">
                <a:solidFill>
                  <a:srgbClr val="3B4D96"/>
                </a:solidFill>
                <a:latin typeface="Montserrat Medium" panose="00000600000000000000" pitchFamily="50" charset="0"/>
              </a:rPr>
              <a:t>perusahaan</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besar</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dengan</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jaminan</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konversi</a:t>
            </a:r>
            <a:r>
              <a:rPr lang="en-ID" sz="1400" i="0" u="none" strike="noStrike" baseline="0" dirty="0">
                <a:solidFill>
                  <a:srgbClr val="3B4D96"/>
                </a:solidFill>
                <a:latin typeface="Montserrat Medium" panose="00000600000000000000" pitchFamily="50" charset="0"/>
              </a:rPr>
              <a:t> SKS yang </a:t>
            </a:r>
            <a:r>
              <a:rPr lang="en-ID" sz="1400" i="0" u="none" strike="noStrike" baseline="0" dirty="0" err="1">
                <a:solidFill>
                  <a:srgbClr val="3B4D96"/>
                </a:solidFill>
                <a:latin typeface="Montserrat Medium" panose="00000600000000000000" pitchFamily="50" charset="0"/>
              </a:rPr>
              <a:t>diakui</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perguruan</a:t>
            </a:r>
            <a:r>
              <a:rPr lang="en-ID" sz="1400" i="0" u="none" strike="noStrike" baseline="0" dirty="0">
                <a:solidFill>
                  <a:srgbClr val="3B4D96"/>
                </a:solidFill>
                <a:latin typeface="Montserrat Medium" panose="00000600000000000000" pitchFamily="50" charset="0"/>
              </a:rPr>
              <a:t> </a:t>
            </a:r>
            <a:r>
              <a:rPr lang="en-ID" sz="1400" i="0" u="none" strike="noStrike" baseline="0" dirty="0" err="1">
                <a:solidFill>
                  <a:srgbClr val="3B4D96"/>
                </a:solidFill>
                <a:latin typeface="Montserrat Medium" panose="00000600000000000000" pitchFamily="50" charset="0"/>
              </a:rPr>
              <a:t>tinggi</a:t>
            </a:r>
            <a:r>
              <a:rPr lang="en-ID" sz="1400" i="0" u="none" strike="noStrike" baseline="0" dirty="0">
                <a:solidFill>
                  <a:srgbClr val="3B4D96"/>
                </a:solidFill>
                <a:latin typeface="Montserrat Medium" panose="00000600000000000000" pitchFamily="50" charset="0"/>
              </a:rPr>
              <a:t>.</a:t>
            </a:r>
            <a:endParaRPr lang="en-US" sz="1400" spc="-150" dirty="0">
              <a:latin typeface="Montserrat Medium" panose="00000600000000000000" pitchFamily="50" charset="0"/>
              <a:ea typeface="Centra No1" pitchFamily="50" charset="0"/>
            </a:endParaRPr>
          </a:p>
        </p:txBody>
      </p:sp>
      <p:pic>
        <p:nvPicPr>
          <p:cNvPr id="14" name="Picture 13">
            <a:extLst>
              <a:ext uri="{FF2B5EF4-FFF2-40B4-BE49-F238E27FC236}">
                <a16:creationId xmlns:a16="http://schemas.microsoft.com/office/drawing/2014/main" id="{9B1C072B-8218-BD6E-193D-5C4D20410855}"/>
              </a:ext>
            </a:extLst>
          </p:cNvPr>
          <p:cNvPicPr>
            <a:picLocks noChangeAspect="1"/>
          </p:cNvPicPr>
          <p:nvPr/>
        </p:nvPicPr>
        <p:blipFill>
          <a:blip r:embed="rId5"/>
          <a:stretch>
            <a:fillRect/>
          </a:stretch>
        </p:blipFill>
        <p:spPr>
          <a:xfrm>
            <a:off x="4817380" y="4143148"/>
            <a:ext cx="5631499" cy="369263"/>
          </a:xfrm>
          <a:prstGeom prst="rect">
            <a:avLst/>
          </a:prstGeom>
        </p:spPr>
      </p:pic>
      <p:sp>
        <p:nvSpPr>
          <p:cNvPr id="15" name="Title 1">
            <a:extLst>
              <a:ext uri="{FF2B5EF4-FFF2-40B4-BE49-F238E27FC236}">
                <a16:creationId xmlns:a16="http://schemas.microsoft.com/office/drawing/2014/main" id="{60D0E63F-D9E5-E519-92B5-BF70A8CA9119}"/>
              </a:ext>
            </a:extLst>
          </p:cNvPr>
          <p:cNvSpPr txBox="1">
            <a:spLocks/>
          </p:cNvSpPr>
          <p:nvPr/>
        </p:nvSpPr>
        <p:spPr>
          <a:xfrm>
            <a:off x="4910043" y="4202747"/>
            <a:ext cx="5538836" cy="2500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D" sz="1600" b="1" u="none" strike="noStrike" baseline="0" dirty="0" err="1">
                <a:solidFill>
                  <a:srgbClr val="FFFFFF"/>
                </a:solidFill>
                <a:latin typeface="Montserrat" panose="00000500000000000000" pitchFamily="50" charset="0"/>
              </a:rPr>
              <a:t>Magang</a:t>
            </a:r>
            <a:r>
              <a:rPr lang="en-ID" sz="1600" b="1" u="none" strike="noStrike" baseline="0" dirty="0">
                <a:solidFill>
                  <a:srgbClr val="FFFFFF"/>
                </a:solidFill>
                <a:latin typeface="Montserrat" panose="00000500000000000000" pitchFamily="50" charset="0"/>
              </a:rPr>
              <a:t> </a:t>
            </a:r>
            <a:r>
              <a:rPr lang="en-ID" sz="1600" b="1" u="none" strike="noStrike" baseline="0" dirty="0" err="1">
                <a:solidFill>
                  <a:srgbClr val="FFFFFF"/>
                </a:solidFill>
                <a:latin typeface="Montserrat" panose="00000500000000000000" pitchFamily="50" charset="0"/>
              </a:rPr>
              <a:t>Studi</a:t>
            </a:r>
            <a:r>
              <a:rPr lang="en-ID" sz="1600" b="1" u="none" strike="noStrike" baseline="0" dirty="0">
                <a:solidFill>
                  <a:srgbClr val="FFFFFF"/>
                </a:solidFill>
                <a:latin typeface="Montserrat" panose="00000500000000000000" pitchFamily="50" charset="0"/>
              </a:rPr>
              <a:t> </a:t>
            </a:r>
            <a:r>
              <a:rPr lang="en-ID" sz="1600" b="1" u="none" strike="noStrike" baseline="0" dirty="0" err="1">
                <a:solidFill>
                  <a:srgbClr val="FFFFFF"/>
                </a:solidFill>
                <a:latin typeface="Montserrat" panose="00000500000000000000" pitchFamily="50" charset="0"/>
              </a:rPr>
              <a:t>Independen</a:t>
            </a:r>
            <a:r>
              <a:rPr lang="en-ID" sz="1600" b="1" u="none" strike="noStrike" baseline="0" dirty="0">
                <a:solidFill>
                  <a:srgbClr val="FFFFFF"/>
                </a:solidFill>
                <a:latin typeface="Montserrat" panose="00000500000000000000" pitchFamily="50" charset="0"/>
              </a:rPr>
              <a:t> </a:t>
            </a:r>
            <a:r>
              <a:rPr lang="en-ID" sz="1600" b="1" u="none" strike="noStrike" baseline="0" dirty="0" err="1">
                <a:solidFill>
                  <a:srgbClr val="FFFFFF"/>
                </a:solidFill>
                <a:latin typeface="Montserrat" panose="00000500000000000000" pitchFamily="50" charset="0"/>
              </a:rPr>
              <a:t>Bersertifikat</a:t>
            </a:r>
            <a:r>
              <a:rPr lang="en-ID" sz="1600" b="1" u="none" strike="noStrike" baseline="0" dirty="0">
                <a:solidFill>
                  <a:srgbClr val="FFFFFF"/>
                </a:solidFill>
                <a:latin typeface="Montserrat" panose="00000500000000000000" pitchFamily="50" charset="0"/>
              </a:rPr>
              <a:t> (MSIB)</a:t>
            </a:r>
            <a:endParaRPr lang="en-US" sz="1600" b="1" spc="-150" dirty="0">
              <a:solidFill>
                <a:schemeClr val="bg1"/>
              </a:solidFill>
              <a:latin typeface="Montserrat SemiBold" panose="00000700000000000000" pitchFamily="50" charset="0"/>
              <a:ea typeface="Centra No1" pitchFamily="50" charset="0"/>
            </a:endParaRPr>
          </a:p>
        </p:txBody>
      </p:sp>
    </p:spTree>
    <p:extLst>
      <p:ext uri="{BB962C8B-B14F-4D97-AF65-F5344CB8AC3E}">
        <p14:creationId xmlns:p14="http://schemas.microsoft.com/office/powerpoint/2010/main" val="111742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houses with trees and a logo&#10;&#10;Description automatically generated">
            <a:extLst>
              <a:ext uri="{FF2B5EF4-FFF2-40B4-BE49-F238E27FC236}">
                <a16:creationId xmlns:a16="http://schemas.microsoft.com/office/drawing/2014/main" id="{71BA0397-3FDF-F207-3B06-5AE041690F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1003139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1177</TotalTime>
  <Words>2650</Words>
  <Application>Microsoft Office PowerPoint</Application>
  <PresentationFormat>Widescreen</PresentationFormat>
  <Paragraphs>656</Paragraphs>
  <Slides>54</Slides>
  <Notes>0</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54</vt:i4>
      </vt:variant>
    </vt:vector>
  </HeadingPairs>
  <TitlesOfParts>
    <vt:vector size="69" baseType="lpstr">
      <vt:lpstr>Open Sans SemiBold</vt:lpstr>
      <vt:lpstr>Aptos Display</vt:lpstr>
      <vt:lpstr>Montserrat ExtraBold</vt:lpstr>
      <vt:lpstr>Montserrat SemiBold</vt:lpstr>
      <vt:lpstr>Aptos</vt:lpstr>
      <vt:lpstr>Stag Sans Book</vt:lpstr>
      <vt:lpstr>Stag Sans Bold</vt:lpstr>
      <vt:lpstr>Stag Sans Medium</vt:lpstr>
      <vt:lpstr>Montserrat Medium</vt:lpstr>
      <vt:lpstr>Stag Sans</vt:lpstr>
      <vt:lpstr>Montserrat</vt:lpstr>
      <vt:lpstr>Centra No1</vt:lpstr>
      <vt:lpstr>Proxima Nova Rg</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dhaniarist@gmail.com</dc:creator>
  <cp:lastModifiedBy>yoga pradafa harahap</cp:lastModifiedBy>
  <cp:revision>48</cp:revision>
  <dcterms:created xsi:type="dcterms:W3CDTF">2024-01-10T04:17:13Z</dcterms:created>
  <dcterms:modified xsi:type="dcterms:W3CDTF">2024-12-18T04:08:54Z</dcterms:modified>
</cp:coreProperties>
</file>